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9"/>
  </p:notesMasterIdLst>
  <p:sldIdLst>
    <p:sldId id="259" r:id="rId2"/>
    <p:sldId id="325" r:id="rId3"/>
    <p:sldId id="311" r:id="rId4"/>
    <p:sldId id="312" r:id="rId5"/>
    <p:sldId id="299" r:id="rId6"/>
    <p:sldId id="293" r:id="rId7"/>
    <p:sldId id="300" r:id="rId8"/>
    <p:sldId id="337" r:id="rId9"/>
    <p:sldId id="335" r:id="rId10"/>
    <p:sldId id="260" r:id="rId11"/>
    <p:sldId id="324" r:id="rId12"/>
    <p:sldId id="336" r:id="rId13"/>
    <p:sldId id="265" r:id="rId14"/>
    <p:sldId id="301" r:id="rId15"/>
    <p:sldId id="316" r:id="rId16"/>
    <p:sldId id="302" r:id="rId17"/>
    <p:sldId id="303" r:id="rId18"/>
    <p:sldId id="269" r:id="rId19"/>
    <p:sldId id="270" r:id="rId20"/>
    <p:sldId id="321" r:id="rId21"/>
    <p:sldId id="266" r:id="rId22"/>
    <p:sldId id="271" r:id="rId23"/>
    <p:sldId id="272" r:id="rId24"/>
    <p:sldId id="273" r:id="rId25"/>
    <p:sldId id="275" r:id="rId26"/>
    <p:sldId id="330" r:id="rId27"/>
    <p:sldId id="274" r:id="rId28"/>
    <p:sldId id="276" r:id="rId29"/>
    <p:sldId id="329" r:id="rId30"/>
    <p:sldId id="278" r:id="rId31"/>
    <p:sldId id="279" r:id="rId32"/>
    <p:sldId id="334" r:id="rId33"/>
    <p:sldId id="332" r:id="rId34"/>
    <p:sldId id="306" r:id="rId35"/>
    <p:sldId id="320" r:id="rId36"/>
    <p:sldId id="322" r:id="rId37"/>
    <p:sldId id="314"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4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4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4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4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48" charset="0"/>
        <a:ea typeface="+mn-ea"/>
        <a:cs typeface="+mn-cs"/>
      </a:defRPr>
    </a:lvl5pPr>
    <a:lvl6pPr marL="2286000" algn="l" defTabSz="914400" rtl="0" eaLnBrk="1" latinLnBrk="0" hangingPunct="1">
      <a:defRPr sz="2400" kern="1200">
        <a:solidFill>
          <a:schemeClr val="tx1"/>
        </a:solidFill>
        <a:latin typeface="Times" pitchFamily="48" charset="0"/>
        <a:ea typeface="+mn-ea"/>
        <a:cs typeface="+mn-cs"/>
      </a:defRPr>
    </a:lvl6pPr>
    <a:lvl7pPr marL="2743200" algn="l" defTabSz="914400" rtl="0" eaLnBrk="1" latinLnBrk="0" hangingPunct="1">
      <a:defRPr sz="2400" kern="1200">
        <a:solidFill>
          <a:schemeClr val="tx1"/>
        </a:solidFill>
        <a:latin typeface="Times" pitchFamily="48" charset="0"/>
        <a:ea typeface="+mn-ea"/>
        <a:cs typeface="+mn-cs"/>
      </a:defRPr>
    </a:lvl7pPr>
    <a:lvl8pPr marL="3200400" algn="l" defTabSz="914400" rtl="0" eaLnBrk="1" latinLnBrk="0" hangingPunct="1">
      <a:defRPr sz="2400" kern="1200">
        <a:solidFill>
          <a:schemeClr val="tx1"/>
        </a:solidFill>
        <a:latin typeface="Times" pitchFamily="48" charset="0"/>
        <a:ea typeface="+mn-ea"/>
        <a:cs typeface="+mn-cs"/>
      </a:defRPr>
    </a:lvl8pPr>
    <a:lvl9pPr marL="3657600" algn="l" defTabSz="914400" rtl="0" eaLnBrk="1" latinLnBrk="0" hangingPunct="1">
      <a:defRPr sz="2400" kern="1200">
        <a:solidFill>
          <a:schemeClr val="tx1"/>
        </a:solidFill>
        <a:latin typeface="Times"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FF0000"/>
    <a:srgbClr val="F7DCA7"/>
    <a:srgbClr val="FBFDA1"/>
    <a:srgbClr val="FFFFFF"/>
    <a:srgbClr val="043D7A"/>
    <a:srgbClr val="7098B0"/>
    <a:srgbClr val="A8D8C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59439" autoAdjust="0"/>
  </p:normalViewPr>
  <p:slideViewPr>
    <p:cSldViewPr>
      <p:cViewPr>
        <p:scale>
          <a:sx n="40" d="100"/>
          <a:sy n="40" d="100"/>
        </p:scale>
        <p:origin x="-1320" y="4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82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82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82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82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AC8F4A1-E200-4398-B477-D4E2AA49E17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Ba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en.wikipedia.org/wiki/Bird"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en.wikipedia.org/wiki/Conservation_status" TargetMode="External"/><Relationship Id="rId13" Type="http://schemas.openxmlformats.org/officeDocument/2006/relationships/hyperlink" Target="http://en.wikipedia.org/wiki/Chordate" TargetMode="External"/><Relationship Id="rId18" Type="http://schemas.openxmlformats.org/officeDocument/2006/relationships/hyperlink" Target="http://en.wikipedia.org/wiki/Marsupialia" TargetMode="External"/><Relationship Id="rId26" Type="http://schemas.openxmlformats.org/officeDocument/2006/relationships/hyperlink" Target="http://en.wikipedia.org/wiki/Carnivore" TargetMode="External"/><Relationship Id="rId39" Type="http://schemas.openxmlformats.org/officeDocument/2006/relationships/hyperlink" Target="http://en.wikipedia.org/wiki/Bounty_(reward)" TargetMode="External"/><Relationship Id="rId3" Type="http://schemas.openxmlformats.org/officeDocument/2006/relationships/hyperlink" Target="http://en.wikipedia.org/wiki/Thylacine" TargetMode="External"/><Relationship Id="rId21" Type="http://schemas.openxmlformats.org/officeDocument/2006/relationships/hyperlink" Target="http://en.wikipedia.org/wiki/Thylacinus" TargetMode="External"/><Relationship Id="rId34" Type="http://schemas.openxmlformats.org/officeDocument/2006/relationships/hyperlink" Target="http://en.wikipedia.org/wiki/Miocene_Epoch" TargetMode="External"/><Relationship Id="rId42" Type="http://schemas.openxmlformats.org/officeDocument/2006/relationships/hyperlink" Target="http://en.wikipedia.org/wiki/Apex_predator" TargetMode="External"/><Relationship Id="rId47" Type="http://schemas.openxmlformats.org/officeDocument/2006/relationships/hyperlink" Target="http://en.wikipedia.org/wiki/Pouch_(marsupial)" TargetMode="External"/><Relationship Id="rId7" Type="http://schemas.openxmlformats.org/officeDocument/2006/relationships/hyperlink" Target="http://en.wikipedia.org/wiki/Washington_D.C." TargetMode="External"/><Relationship Id="rId12" Type="http://schemas.openxmlformats.org/officeDocument/2006/relationships/hyperlink" Target="http://en.wikipedia.org/wiki/Animal" TargetMode="External"/><Relationship Id="rId17" Type="http://schemas.openxmlformats.org/officeDocument/2006/relationships/hyperlink" Target="http://en.wikipedia.org/wiki/Theria" TargetMode="External"/><Relationship Id="rId25" Type="http://schemas.openxmlformats.org/officeDocument/2006/relationships/hyperlink" Target="http://en.wikipedia.org/wiki/Binomial_name" TargetMode="External"/><Relationship Id="rId33" Type="http://schemas.openxmlformats.org/officeDocument/2006/relationships/hyperlink" Target="http://en.wikipedia.org/wiki/Genus" TargetMode="External"/><Relationship Id="rId38" Type="http://schemas.openxmlformats.org/officeDocument/2006/relationships/hyperlink" Target="http://en.wikipedia.org/wiki/Tasmanian_Devil" TargetMode="External"/><Relationship Id="rId46" Type="http://schemas.openxmlformats.org/officeDocument/2006/relationships/hyperlink" Target="http://en.wikipedia.org/wiki/Numbat" TargetMode="External"/><Relationship Id="rId2" Type="http://schemas.openxmlformats.org/officeDocument/2006/relationships/slide" Target="../slides/slide17.xml"/><Relationship Id="rId16" Type="http://schemas.openxmlformats.org/officeDocument/2006/relationships/hyperlink" Target="http://en.wikipedia.org/wiki/Mammal" TargetMode="External"/><Relationship Id="rId20" Type="http://schemas.openxmlformats.org/officeDocument/2006/relationships/hyperlink" Target="http://en.wikipedia.org/wiki/Thylacinidae" TargetMode="External"/><Relationship Id="rId29" Type="http://schemas.openxmlformats.org/officeDocument/2006/relationships/hyperlink" Target="http://en.wikipedia.org/wiki/Australia" TargetMode="External"/><Relationship Id="rId41" Type="http://schemas.openxmlformats.org/officeDocument/2006/relationships/hyperlink" Target="http://en.wikipedia.org/wiki/Wolf" TargetMode="External"/><Relationship Id="rId1" Type="http://schemas.openxmlformats.org/officeDocument/2006/relationships/notesMaster" Target="../notesMasters/notesMaster1.xml"/><Relationship Id="rId6" Type="http://schemas.openxmlformats.org/officeDocument/2006/relationships/hyperlink" Target="http://en.wikipedia.org/wiki/File:Thylacinus.jpg" TargetMode="External"/><Relationship Id="rId11" Type="http://schemas.openxmlformats.org/officeDocument/2006/relationships/hyperlink" Target="http://en.wikipedia.org/wiki/Biological_classification" TargetMode="External"/><Relationship Id="rId24" Type="http://schemas.openxmlformats.org/officeDocument/2006/relationships/hyperlink" Target="http://en.wikipedia.org/wiki/Wikipedia:IPA_for_English" TargetMode="External"/><Relationship Id="rId32" Type="http://schemas.openxmlformats.org/officeDocument/2006/relationships/hyperlink" Target="http://en.wikipedia.org/wiki/Extinct" TargetMode="External"/><Relationship Id="rId37" Type="http://schemas.openxmlformats.org/officeDocument/2006/relationships/hyperlink" Target="http://en.wikipedia.org/wiki/Endemic_(ecology)" TargetMode="External"/><Relationship Id="rId40" Type="http://schemas.openxmlformats.org/officeDocument/2006/relationships/hyperlink" Target="http://en.wikipedia.org/wiki/Tiger" TargetMode="External"/><Relationship Id="rId45" Type="http://schemas.openxmlformats.org/officeDocument/2006/relationships/hyperlink" Target="http://en.wikipedia.org/wiki/Adaptations" TargetMode="External"/><Relationship Id="rId5" Type="http://schemas.openxmlformats.org/officeDocument/2006/relationships/hyperlink" Target="http://en.wikipedia.org/wiki/Holocene" TargetMode="External"/><Relationship Id="rId15" Type="http://schemas.openxmlformats.org/officeDocument/2006/relationships/hyperlink" Target="http://en.wikipedia.org/wiki/Tetrapoda" TargetMode="External"/><Relationship Id="rId23" Type="http://schemas.openxmlformats.org/officeDocument/2006/relationships/hyperlink" Target="http://en.wikipedia.org/wiki/George_Prideaux_Robert_Harris" TargetMode="External"/><Relationship Id="rId28" Type="http://schemas.openxmlformats.org/officeDocument/2006/relationships/hyperlink" Target="http://en.wikipedia.org/wiki/Colloquially" TargetMode="External"/><Relationship Id="rId36" Type="http://schemas.openxmlformats.org/officeDocument/2006/relationships/hyperlink" Target="http://en.wikipedia.org/wiki/History_of_Australia_before_1901" TargetMode="External"/><Relationship Id="rId10" Type="http://schemas.openxmlformats.org/officeDocument/2006/relationships/hyperlink" Target="http://en.wikipedia.org/wiki/IUCN_Red_List" TargetMode="External"/><Relationship Id="rId19" Type="http://schemas.openxmlformats.org/officeDocument/2006/relationships/hyperlink" Target="http://en.wikipedia.org/wiki/Dasyuromorphia" TargetMode="External"/><Relationship Id="rId31" Type="http://schemas.openxmlformats.org/officeDocument/2006/relationships/hyperlink" Target="http://en.wikipedia.org/wiki/New_Guinea" TargetMode="External"/><Relationship Id="rId44" Type="http://schemas.openxmlformats.org/officeDocument/2006/relationships/hyperlink" Target="http://en.wikipedia.org/wiki/Convergent_evolution" TargetMode="External"/><Relationship Id="rId4" Type="http://schemas.openxmlformats.org/officeDocument/2006/relationships/hyperlink" Target="http://en.wikipedia.org/wiki/Pliocene" TargetMode="External"/><Relationship Id="rId9" Type="http://schemas.openxmlformats.org/officeDocument/2006/relationships/hyperlink" Target="http://en.wikipedia.org/wiki/Extinction" TargetMode="External"/><Relationship Id="rId14" Type="http://schemas.openxmlformats.org/officeDocument/2006/relationships/hyperlink" Target="http://en.wikipedia.org/wiki/Vertebrate" TargetMode="External"/><Relationship Id="rId22" Type="http://schemas.openxmlformats.org/officeDocument/2006/relationships/hyperlink" Target="http://en.wikipedia.org/wiki/Binomial_nomenclature" TargetMode="External"/><Relationship Id="rId27" Type="http://schemas.openxmlformats.org/officeDocument/2006/relationships/hyperlink" Target="http://en.wikipedia.org/wiki/Marsupial" TargetMode="External"/><Relationship Id="rId30" Type="http://schemas.openxmlformats.org/officeDocument/2006/relationships/hyperlink" Target="http://en.wikipedia.org/wiki/Tasmania" TargetMode="External"/><Relationship Id="rId35" Type="http://schemas.openxmlformats.org/officeDocument/2006/relationships/hyperlink" Target="http://en.wikipedia.org/wiki/Australia_(continent)" TargetMode="External"/><Relationship Id="rId43" Type="http://schemas.openxmlformats.org/officeDocument/2006/relationships/hyperlink" Target="http://en.wikipedia.org/wiki/Placental" TargetMode="External"/><Relationship Id="rId48" Type="http://schemas.openxmlformats.org/officeDocument/2006/relationships/hyperlink" Target="http://en.wikipedia.org/wiki/Water_Opossum"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en.wikipedia.org/wiki/Ungulate" TargetMode="External"/><Relationship Id="rId13" Type="http://schemas.openxmlformats.org/officeDocument/2006/relationships/hyperlink" Target="http://en.wikipedia.org/wiki/Pig" TargetMode="External"/><Relationship Id="rId18" Type="http://schemas.openxmlformats.org/officeDocument/2006/relationships/hyperlink" Target="http://en.wikipedia.org/wiki/Cattle" TargetMode="External"/><Relationship Id="rId26" Type="http://schemas.openxmlformats.org/officeDocument/2006/relationships/hyperlink" Target="http://en.wikipedia.org/wiki/Miocene" TargetMode="External"/><Relationship Id="rId3" Type="http://schemas.openxmlformats.org/officeDocument/2006/relationships/hyperlink" Target="http://en.wikipedia.org/wiki/Fibula" TargetMode="External"/><Relationship Id="rId21" Type="http://schemas.openxmlformats.org/officeDocument/2006/relationships/hyperlink" Target="http://en.wikipedia.org/wiki/Rhinoceros" TargetMode="External"/><Relationship Id="rId7" Type="http://schemas.openxmlformats.org/officeDocument/2006/relationships/hyperlink" Target="http://en.wikipedia.org/wiki/Order_(biology)" TargetMode="External"/><Relationship Id="rId12" Type="http://schemas.openxmlformats.org/officeDocument/2006/relationships/hyperlink" Target="http://en.wikipedia.org/wiki/Suina" TargetMode="External"/><Relationship Id="rId17" Type="http://schemas.openxmlformats.org/officeDocument/2006/relationships/hyperlink" Target="http://en.wikipedia.org/wiki/Goat" TargetMode="External"/><Relationship Id="rId25" Type="http://schemas.openxmlformats.org/officeDocument/2006/relationships/hyperlink" Target="http://en.wikipedia.org/wiki/Eocene" TargetMode="External"/><Relationship Id="rId2" Type="http://schemas.openxmlformats.org/officeDocument/2006/relationships/slide" Target="../slides/slide22.xml"/><Relationship Id="rId16" Type="http://schemas.openxmlformats.org/officeDocument/2006/relationships/hyperlink" Target="http://en.wikipedia.org/wiki/Ruminantia" TargetMode="External"/><Relationship Id="rId20" Type="http://schemas.openxmlformats.org/officeDocument/2006/relationships/hyperlink" Target="http://en.wikipedia.org/wiki/Horse" TargetMode="External"/><Relationship Id="rId29" Type="http://schemas.openxmlformats.org/officeDocument/2006/relationships/hyperlink" Target="http://en.wikipedia.org/wiki/Landform" TargetMode="External"/><Relationship Id="rId1" Type="http://schemas.openxmlformats.org/officeDocument/2006/relationships/notesMaster" Target="../notesMasters/notesMaster1.xml"/><Relationship Id="rId6" Type="http://schemas.openxmlformats.org/officeDocument/2006/relationships/hyperlink" Target="http://en.wikipedia.org/wiki/Mammal" TargetMode="External"/><Relationship Id="rId11" Type="http://schemas.openxmlformats.org/officeDocument/2006/relationships/hyperlink" Target="http://en.wikipedia.org/wiki/Even-toed_ungulates" TargetMode="External"/><Relationship Id="rId24" Type="http://schemas.openxmlformats.org/officeDocument/2006/relationships/hyperlink" Target="http://en.wikipedia.org/wiki/Poaceae" TargetMode="External"/><Relationship Id="rId5" Type="http://schemas.openxmlformats.org/officeDocument/2006/relationships/hyperlink" Target="http://en.wikipedia.org/wiki/Talus_bone" TargetMode="External"/><Relationship Id="rId15" Type="http://schemas.openxmlformats.org/officeDocument/2006/relationships/hyperlink" Target="http://en.wikipedia.org/wiki/Camel" TargetMode="External"/><Relationship Id="rId23" Type="http://schemas.openxmlformats.org/officeDocument/2006/relationships/hyperlink" Target="http://en.wikipedia.org/wiki/Digestive_system" TargetMode="External"/><Relationship Id="rId28" Type="http://schemas.openxmlformats.org/officeDocument/2006/relationships/hyperlink" Target="http://en.wikipedia.org/wiki/Nutrition" TargetMode="External"/><Relationship Id="rId10" Type="http://schemas.openxmlformats.org/officeDocument/2006/relationships/hyperlink" Target="http://en.wikipedia.org/wiki/Hock_(zoology)" TargetMode="External"/><Relationship Id="rId19" Type="http://schemas.openxmlformats.org/officeDocument/2006/relationships/hyperlink" Target="http://en.wikipedia.org/wiki/Odd-toed_ungulate" TargetMode="External"/><Relationship Id="rId4" Type="http://schemas.openxmlformats.org/officeDocument/2006/relationships/hyperlink" Target="http://en.wikipedia.org/wiki/Artiodactyl" TargetMode="External"/><Relationship Id="rId9" Type="http://schemas.openxmlformats.org/officeDocument/2006/relationships/hyperlink" Target="http://en.wikipedia.org/wiki/Perissodactyls" TargetMode="External"/><Relationship Id="rId14" Type="http://schemas.openxmlformats.org/officeDocument/2006/relationships/hyperlink" Target="http://en.wikipedia.org/wiki/Tylopoda" TargetMode="External"/><Relationship Id="rId22" Type="http://schemas.openxmlformats.org/officeDocument/2006/relationships/hyperlink" Target="http://en.wikipedia.org/wiki/Habitat_(ecology)" TargetMode="External"/><Relationship Id="rId27" Type="http://schemas.openxmlformats.org/officeDocument/2006/relationships/hyperlink" Target="http://en.wikipedia.org/wiki/Stomach" TargetMode="External"/><Relationship Id="rId30" Type="http://schemas.openxmlformats.org/officeDocument/2006/relationships/hyperlink" Target="http://en.wikipedia.org/wiki/Herbivor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en.wikipedia.org/wiki/Flagellum" TargetMode="External"/><Relationship Id="rId13" Type="http://schemas.openxmlformats.org/officeDocument/2006/relationships/hyperlink" Target="http://en.wikipedia.org/wiki/Slime_molds" TargetMode="External"/><Relationship Id="rId3" Type="http://schemas.openxmlformats.org/officeDocument/2006/relationships/hyperlink" Target="http://en.wikipedia.org/wiki/Trichomonas_vaginalis" TargetMode="External"/><Relationship Id="rId7" Type="http://schemas.openxmlformats.org/officeDocument/2006/relationships/hyperlink" Target="http://en.wikipedia.org/wiki/Crista" TargetMode="External"/><Relationship Id="rId12" Type="http://schemas.openxmlformats.org/officeDocument/2006/relationships/hyperlink" Target="http://en.wikipedia.org/wiki/Acrasidae"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en.wikipedia.org/wiki/Mitochondria" TargetMode="External"/><Relationship Id="rId11" Type="http://schemas.openxmlformats.org/officeDocument/2006/relationships/hyperlink" Target="http://en.wikipedia.org/wiki/Microtubule" TargetMode="External"/><Relationship Id="rId5" Type="http://schemas.openxmlformats.org/officeDocument/2006/relationships/hyperlink" Target="http://en.wikipedia.org/wiki/Histomonas_meleagridis" TargetMode="External"/><Relationship Id="rId10" Type="http://schemas.openxmlformats.org/officeDocument/2006/relationships/hyperlink" Target="http://en.wikipedia.org/wiki/Ultrastructure" TargetMode="External"/><Relationship Id="rId4" Type="http://schemas.openxmlformats.org/officeDocument/2006/relationships/hyperlink" Target="http://en.wikipedia.org/wiki/Dientamoeba_fragilis" TargetMode="External"/><Relationship Id="rId9" Type="http://schemas.openxmlformats.org/officeDocument/2006/relationships/hyperlink" Target="http://en.wikipedia.org/wiki/Excavat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1F93CC8-5EA4-46C0-B3C8-D4B7A35CE5CD}" type="slidenum">
              <a:rPr lang="en-US" smtClean="0"/>
              <a:pPr/>
              <a:t>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smtClean="0">
                <a:latin typeface="Arial" charset="0"/>
              </a:rPr>
              <a:t>Chapter 4 Opener</a:t>
            </a:r>
          </a:p>
          <a:p>
            <a:pPr eaLnBrk="1" hangingPunct="1"/>
            <a:r>
              <a:rPr lang="en-US" smtClean="0">
                <a:latin typeface="Arial" charset="0"/>
              </a:rPr>
              <a:t>This solitary tree is an appropriate symbol for the tree of life—the evolutionary tree that describes the relationships among all species. This chapter introduces the tools that biologists use to analyze the tree of life.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936BCBD-0038-44B1-98B5-92A455A3BC93}" type="slidenum">
              <a:rPr lang="en-US" smtClean="0"/>
              <a:pPr/>
              <a:t>10</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latin typeface="Arial" charset="0"/>
              </a:rPr>
              <a:t>Figure 4.1 Monophyletic groups are comprised of an ancestor and all of its descendants</a:t>
            </a:r>
          </a:p>
          <a:p>
            <a:pPr eaLnBrk="1" hangingPunct="1"/>
            <a:r>
              <a:rPr lang="en-US" smtClean="0">
                <a:latin typeface="Arial" charset="0"/>
              </a:rPr>
              <a:t>Monophyletic groups are also called clades or lineages. The groups circled here are all monophyletic. The group described by species 1, 2, 3, and their closest common ancestor is also monophyletic.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B2BD08F9-1053-464C-8BFE-495462D9D3F3}" type="slidenum">
              <a:rPr lang="en-US" smtClean="0"/>
              <a:pPr/>
              <a:t>11</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dirty="0" smtClean="0">
                <a:latin typeface="Arial" charset="0"/>
              </a:rPr>
              <a:t>Draw how would look if </a:t>
            </a:r>
            <a:r>
              <a:rPr lang="en-US" dirty="0" err="1" smtClean="0">
                <a:latin typeface="Arial" charset="0"/>
              </a:rPr>
              <a:t>dicots</a:t>
            </a:r>
            <a:r>
              <a:rPr lang="en-US" dirty="0" smtClean="0">
                <a:latin typeface="Arial" charset="0"/>
              </a:rPr>
              <a:t> were monophyletic</a:t>
            </a:r>
          </a:p>
          <a:p>
            <a:pPr eaLnBrk="1" hangingPunct="1"/>
            <a:r>
              <a:rPr lang="en-US" dirty="0" smtClean="0">
                <a:latin typeface="Arial" charset="0"/>
              </a:rPr>
              <a:t>Figure 4.13 Monophyletic and </a:t>
            </a:r>
            <a:r>
              <a:rPr lang="en-US" dirty="0" err="1" smtClean="0">
                <a:latin typeface="Arial" charset="0"/>
              </a:rPr>
              <a:t>paraphyletic</a:t>
            </a:r>
            <a:r>
              <a:rPr lang="en-US" dirty="0" smtClean="0">
                <a:latin typeface="Arial" charset="0"/>
              </a:rPr>
              <a:t> groups</a:t>
            </a:r>
          </a:p>
          <a:p>
            <a:pPr eaLnBrk="1" hangingPunct="1"/>
            <a:endParaRPr lang="en-US" dirty="0" smtClean="0">
              <a:latin typeface="Arial" charset="0"/>
            </a:endParaRPr>
          </a:p>
          <a:p>
            <a:pPr eaLnBrk="1" hangingPunct="1"/>
            <a:r>
              <a:rPr lang="en-US" dirty="0" err="1" smtClean="0">
                <a:latin typeface="Arial" charset="0"/>
              </a:rPr>
              <a:t>Paraphyletic</a:t>
            </a:r>
            <a:r>
              <a:rPr lang="en-US" dirty="0" smtClean="0">
                <a:latin typeface="Arial" charset="0"/>
              </a:rPr>
              <a:t> group- a group that has a common ancestor but that does not include all of the descendants of the common ancestor</a:t>
            </a:r>
            <a:r>
              <a:rPr lang="en-US" dirty="0" smtClean="0">
                <a:latin typeface="Arial" charset="0"/>
              </a:rPr>
              <a:t>.</a:t>
            </a:r>
          </a:p>
          <a:p>
            <a:pPr eaLnBrk="1" hangingPunct="1"/>
            <a:endParaRPr lang="en-US" dirty="0" smtClean="0">
              <a:latin typeface="Arial" charset="0"/>
            </a:endParaRPr>
          </a:p>
          <a:p>
            <a:pPr eaLnBrk="1" hangingPunct="1"/>
            <a:r>
              <a:rPr lang="en-US" dirty="0" smtClean="0">
                <a:latin typeface="Arial" charset="0"/>
              </a:rPr>
              <a:t>Birth death</a:t>
            </a:r>
            <a:endParaRPr lang="en-US"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187C824A-9935-4013-BE04-13BBC0E26D56}" type="slidenum">
              <a:rPr lang="en-US">
                <a:latin typeface="Times" pitchFamily="48" charset="0"/>
              </a:rPr>
              <a:pPr/>
              <a:t>12</a:t>
            </a:fld>
            <a:endParaRPr lang="en-US">
              <a:latin typeface="Times" pitchFamily="48"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DF49971-4902-4A05-9155-0979D2800A09}" type="slidenum">
              <a:rPr lang="en-US" smtClean="0"/>
              <a:pPr/>
              <a:t>13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latin typeface="Arial" charset="0"/>
              </a:rPr>
              <a:t>Figure 4.4 Similar traits may not be homologous</a:t>
            </a:r>
          </a:p>
          <a:p>
            <a:pPr eaLnBrk="1" hangingPunct="1"/>
            <a:r>
              <a:rPr lang="en-US" smtClean="0">
                <a:latin typeface="Arial" charset="0"/>
              </a:rPr>
              <a:t>The pairs of species shown have similar traits even though they are not closely related. The octopus (a) and ray-finned fish (b) have camera eyes. The crocodile (c) and hippos (d) have skulls in which the eyes sit on top. These similarities are due to convergent evolution, not common ancestry.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61021C9-A1AD-4207-BB1E-3C797255BD75}" type="slidenum">
              <a:rPr lang="en-US"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Convergent Evolution: for example you would not say that whales have regained fins, or marine habit, because their closest ancestors are land dwelling animals and not fish</a:t>
            </a:r>
          </a:p>
          <a:p>
            <a:pPr eaLnBrk="1" hangingPunct="1"/>
            <a:endParaRPr lang="en-US" smtClean="0"/>
          </a:p>
          <a:p>
            <a:pPr eaLnBrk="1" hangingPunct="1"/>
            <a:endParaRPr lang="en-US" smtClean="0"/>
          </a:p>
          <a:p>
            <a:pPr eaLnBrk="1" hangingPunct="1"/>
            <a:r>
              <a:rPr lang="en-US" smtClean="0"/>
              <a:t>Parallelism:</a:t>
            </a:r>
          </a:p>
          <a:p>
            <a:pPr eaLnBrk="1" hangingPunct="1"/>
            <a:r>
              <a:rPr lang="en-US" smtClean="0"/>
              <a:t>For example, some might call the modification of the vertebrate limb to become a wing in </a:t>
            </a:r>
            <a:r>
              <a:rPr lang="en-US" smtClean="0">
                <a:hlinkClick r:id="rId3" tooltip="Bat"/>
              </a:rPr>
              <a:t>bats</a:t>
            </a:r>
            <a:r>
              <a:rPr lang="en-US" smtClean="0"/>
              <a:t> and </a:t>
            </a:r>
            <a:r>
              <a:rPr lang="en-US" smtClean="0">
                <a:hlinkClick r:id="rId4" tooltip="Bird"/>
              </a:rPr>
              <a:t>birds</a:t>
            </a:r>
            <a:r>
              <a:rPr lang="en-US" smtClean="0"/>
              <a:t> to be an example of parallel evolution. Vertebrate forelimbs have a common origin and thus, in general, show divergent evolution. However, the modification to the specific structure and function of a wing evolved independently and in parallel within several different vertebrate clades.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EB2FE22-352F-47B1-B7BA-1BBAA1C10339}" type="slidenum">
              <a:rPr lang="en-US"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10D5CBF6-E4E9-4E7D-A563-AE21AB53821E}" type="slidenum">
              <a:rPr lang="en-US" smtClean="0"/>
              <a:pPr/>
              <a:t>16</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459258C-842C-49BF-9281-3D2F75EF8906}" type="slidenum">
              <a:rPr lang="en-US" smtClean="0"/>
              <a:pPr/>
              <a:t>17</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smtClean="0"/>
              <a:t>Thylacine</a:t>
            </a:r>
          </a:p>
          <a:p>
            <a:pPr eaLnBrk="1" hangingPunct="1"/>
            <a:r>
              <a:rPr lang="en-US" b="1" smtClean="0"/>
              <a:t>From Wikipedia, the free encyclopedia</a:t>
            </a:r>
          </a:p>
          <a:p>
            <a:pPr eaLnBrk="1" hangingPunct="1"/>
            <a:r>
              <a:rPr lang="en-US" smtClean="0"/>
              <a:t>Jump to: </a:t>
            </a:r>
            <a:r>
              <a:rPr lang="en-US" smtClean="0">
                <a:hlinkClick r:id="rId3"/>
              </a:rPr>
              <a:t>navigation</a:t>
            </a:r>
            <a:r>
              <a:rPr lang="en-US" smtClean="0"/>
              <a:t>, </a:t>
            </a:r>
            <a:r>
              <a:rPr lang="en-US" smtClean="0">
                <a:hlinkClick r:id="rId3"/>
              </a:rPr>
              <a:t>search</a:t>
            </a:r>
            <a:endParaRPr lang="en-US" b="1" smtClean="0"/>
          </a:p>
          <a:p>
            <a:pPr eaLnBrk="1" hangingPunct="1"/>
            <a:r>
              <a:rPr lang="en-US" b="1" smtClean="0"/>
              <a:t>Thylacine</a:t>
            </a:r>
            <a:r>
              <a:rPr lang="en-US" b="1" smtClean="0">
                <a:hlinkClick r:id="rId3"/>
              </a:rPr>
              <a:t>[1]</a:t>
            </a:r>
            <a:r>
              <a:rPr lang="en-US" b="1" smtClean="0"/>
              <a:t/>
            </a:r>
            <a:br>
              <a:rPr lang="en-US" b="1" smtClean="0"/>
            </a:br>
            <a:r>
              <a:rPr lang="en-US" b="1" smtClean="0"/>
              <a:t>Fossil range: Early </a:t>
            </a:r>
            <a:r>
              <a:rPr lang="en-US" b="1" smtClean="0">
                <a:hlinkClick r:id="rId4" tooltip="Pliocene"/>
              </a:rPr>
              <a:t>Pliocene</a:t>
            </a:r>
            <a:r>
              <a:rPr lang="en-US" b="1" smtClean="0"/>
              <a:t> to </a:t>
            </a:r>
            <a:r>
              <a:rPr lang="en-US" b="1" smtClean="0">
                <a:hlinkClick r:id="rId5" tooltip="Holocene"/>
              </a:rPr>
              <a:t>Holocene</a:t>
            </a:r>
            <a:r>
              <a:rPr lang="en-US" smtClean="0">
                <a:hlinkClick r:id="rId6" tooltip="Thylacines in Washington D.C., 1902"/>
              </a:rPr>
              <a:t> </a:t>
            </a:r>
            <a:r>
              <a:rPr lang="en-US" smtClean="0"/>
              <a:t/>
            </a:r>
            <a:br>
              <a:rPr lang="en-US" smtClean="0"/>
            </a:br>
            <a:r>
              <a:rPr lang="en-US" smtClean="0"/>
              <a:t>Thylacines in </a:t>
            </a:r>
            <a:r>
              <a:rPr lang="en-US" smtClean="0">
                <a:hlinkClick r:id="rId7" tooltip="Washington D.C."/>
              </a:rPr>
              <a:t>Washington D.C.</a:t>
            </a:r>
            <a:r>
              <a:rPr lang="en-US" smtClean="0"/>
              <a:t>, 1902</a:t>
            </a:r>
            <a:r>
              <a:rPr lang="en-US" b="1" smtClean="0">
                <a:hlinkClick r:id="rId8" tooltip="Conservation status"/>
              </a:rPr>
              <a:t>Conservation status</a:t>
            </a:r>
            <a:r>
              <a:rPr lang="en-US" smtClean="0"/>
              <a:t> </a:t>
            </a:r>
            <a:br>
              <a:rPr lang="en-US" smtClean="0"/>
            </a:br>
            <a:r>
              <a:rPr lang="en-US" smtClean="0">
                <a:hlinkClick r:id="rId9" tooltip="Extinction"/>
              </a:rPr>
              <a:t>Extinct</a:t>
            </a:r>
            <a:r>
              <a:rPr lang="en-US" smtClean="0"/>
              <a:t>  (1936) (</a:t>
            </a:r>
            <a:r>
              <a:rPr lang="en-US" smtClean="0">
                <a:hlinkClick r:id="rId10" tooltip="IUCN Red List"/>
              </a:rPr>
              <a:t>IUCN 3.1</a:t>
            </a:r>
            <a:r>
              <a:rPr lang="en-US" smtClean="0"/>
              <a:t>)</a:t>
            </a:r>
            <a:r>
              <a:rPr lang="en-US" smtClean="0">
                <a:hlinkClick r:id="rId3"/>
              </a:rPr>
              <a:t>[2]</a:t>
            </a:r>
            <a:r>
              <a:rPr lang="en-US" b="1" smtClean="0">
                <a:hlinkClick r:id="rId11" tooltip="Biological classification"/>
              </a:rPr>
              <a:t>Scientific classification</a:t>
            </a:r>
            <a:r>
              <a:rPr lang="en-US" smtClean="0"/>
              <a:t>Kingdom:</a:t>
            </a:r>
            <a:r>
              <a:rPr lang="en-US" smtClean="0">
                <a:hlinkClick r:id="rId12" tooltip="Animal"/>
              </a:rPr>
              <a:t>Animalia</a:t>
            </a:r>
            <a:r>
              <a:rPr lang="en-US" smtClean="0"/>
              <a:t/>
            </a:r>
            <a:br>
              <a:rPr lang="en-US" smtClean="0"/>
            </a:br>
            <a:r>
              <a:rPr lang="en-US" smtClean="0"/>
              <a:t>Phylum:</a:t>
            </a:r>
            <a:r>
              <a:rPr lang="en-US" smtClean="0">
                <a:hlinkClick r:id="rId13" tooltip="Chordate"/>
              </a:rPr>
              <a:t>Chordata</a:t>
            </a:r>
            <a:r>
              <a:rPr lang="en-US" smtClean="0"/>
              <a:t/>
            </a:r>
            <a:br>
              <a:rPr lang="en-US" smtClean="0"/>
            </a:br>
            <a:r>
              <a:rPr lang="en-US" smtClean="0"/>
              <a:t>Subphylum:</a:t>
            </a:r>
            <a:r>
              <a:rPr lang="en-US" smtClean="0">
                <a:hlinkClick r:id="rId14" tooltip="Vertebrate"/>
              </a:rPr>
              <a:t>Vertebrata</a:t>
            </a:r>
            <a:r>
              <a:rPr lang="en-US" smtClean="0"/>
              <a:t/>
            </a:r>
            <a:br>
              <a:rPr lang="en-US" smtClean="0"/>
            </a:br>
            <a:r>
              <a:rPr lang="en-US" smtClean="0"/>
              <a:t>Superclass:</a:t>
            </a:r>
            <a:r>
              <a:rPr lang="en-US" smtClean="0">
                <a:hlinkClick r:id="rId15" tooltip="Tetrapoda"/>
              </a:rPr>
              <a:t>Tetrapoda</a:t>
            </a:r>
            <a:r>
              <a:rPr lang="en-US" smtClean="0"/>
              <a:t/>
            </a:r>
            <a:br>
              <a:rPr lang="en-US" smtClean="0"/>
            </a:br>
            <a:r>
              <a:rPr lang="en-US" smtClean="0"/>
              <a:t>Class:</a:t>
            </a:r>
            <a:r>
              <a:rPr lang="en-US" smtClean="0">
                <a:hlinkClick r:id="rId16" tooltip="Mammal"/>
              </a:rPr>
              <a:t>Mammalia</a:t>
            </a:r>
            <a:r>
              <a:rPr lang="en-US" smtClean="0"/>
              <a:t/>
            </a:r>
            <a:br>
              <a:rPr lang="en-US" smtClean="0"/>
            </a:br>
            <a:r>
              <a:rPr lang="en-US" smtClean="0"/>
              <a:t>Subclass:</a:t>
            </a:r>
            <a:r>
              <a:rPr lang="en-US" smtClean="0">
                <a:hlinkClick r:id="rId17" tooltip="Theria"/>
              </a:rPr>
              <a:t>Theria</a:t>
            </a:r>
            <a:r>
              <a:rPr lang="en-US" smtClean="0"/>
              <a:t/>
            </a:r>
            <a:br>
              <a:rPr lang="en-US" smtClean="0"/>
            </a:br>
            <a:r>
              <a:rPr lang="en-US" smtClean="0"/>
              <a:t>Infraclass:</a:t>
            </a:r>
            <a:r>
              <a:rPr lang="en-US" smtClean="0">
                <a:hlinkClick r:id="rId18" tooltip="Marsupialia"/>
              </a:rPr>
              <a:t>Marsupialia</a:t>
            </a:r>
            <a:r>
              <a:rPr lang="en-US" smtClean="0"/>
              <a:t/>
            </a:r>
            <a:br>
              <a:rPr lang="en-US" smtClean="0"/>
            </a:br>
            <a:r>
              <a:rPr lang="en-US" smtClean="0"/>
              <a:t>Order:</a:t>
            </a:r>
            <a:r>
              <a:rPr lang="en-US" smtClean="0">
                <a:hlinkClick r:id="rId19" tooltip="Dasyuromorphia"/>
              </a:rPr>
              <a:t>Dasyuromorphia</a:t>
            </a:r>
            <a:r>
              <a:rPr lang="en-US" smtClean="0"/>
              <a:t/>
            </a:r>
            <a:br>
              <a:rPr lang="en-US" smtClean="0"/>
            </a:br>
            <a:r>
              <a:rPr lang="en-US" smtClean="0"/>
              <a:t>Family:†</a:t>
            </a:r>
            <a:r>
              <a:rPr lang="en-US" smtClean="0">
                <a:hlinkClick r:id="rId20" tooltip="Thylacinidae"/>
              </a:rPr>
              <a:t>Thylacinidae</a:t>
            </a:r>
            <a:r>
              <a:rPr lang="en-US" smtClean="0"/>
              <a:t/>
            </a:r>
            <a:br>
              <a:rPr lang="en-US" smtClean="0"/>
            </a:br>
            <a:r>
              <a:rPr lang="en-US" smtClean="0"/>
              <a:t>Genus:†</a:t>
            </a:r>
            <a:r>
              <a:rPr lang="en-US" i="1" smtClean="0">
                <a:hlinkClick r:id="rId21" tooltip="Thylacinus"/>
              </a:rPr>
              <a:t>Thylacinus</a:t>
            </a:r>
            <a:r>
              <a:rPr lang="en-US" smtClean="0"/>
              <a:t/>
            </a:r>
            <a:br>
              <a:rPr lang="en-US" smtClean="0"/>
            </a:br>
            <a:r>
              <a:rPr lang="en-US" smtClean="0"/>
              <a:t>Species:†</a:t>
            </a:r>
            <a:r>
              <a:rPr lang="en-US" b="1" i="1" smtClean="0"/>
              <a:t>T. cynocephalus</a:t>
            </a:r>
            <a:r>
              <a:rPr lang="en-US" smtClean="0"/>
              <a:t/>
            </a:r>
            <a:br>
              <a:rPr lang="en-US" smtClean="0"/>
            </a:br>
            <a:r>
              <a:rPr lang="en-US" b="1" smtClean="0">
                <a:hlinkClick r:id="rId22" tooltip="Binomial nomenclature"/>
              </a:rPr>
              <a:t>Binomial name</a:t>
            </a:r>
            <a:r>
              <a:rPr lang="en-US" b="1" i="1" smtClean="0"/>
              <a:t>Thylacinus cynocephalus</a:t>
            </a:r>
            <a:r>
              <a:rPr lang="en-US" smtClean="0"/>
              <a:t/>
            </a:r>
            <a:br>
              <a:rPr lang="en-US" smtClean="0"/>
            </a:br>
            <a:r>
              <a:rPr lang="en-US" smtClean="0"/>
              <a:t>(</a:t>
            </a:r>
            <a:r>
              <a:rPr lang="en-US" smtClean="0">
                <a:hlinkClick r:id="rId23" tooltip="George Prideaux Robert Harris"/>
              </a:rPr>
              <a:t>Harris</a:t>
            </a:r>
            <a:r>
              <a:rPr lang="en-US" smtClean="0"/>
              <a:t>, 1808)</a:t>
            </a:r>
          </a:p>
          <a:p>
            <a:pPr eaLnBrk="1" hangingPunct="1"/>
            <a:r>
              <a:rPr lang="en-US" smtClean="0"/>
              <a:t>The </a:t>
            </a:r>
            <a:r>
              <a:rPr lang="en-US" b="1" smtClean="0"/>
              <a:t>Thylacine</a:t>
            </a:r>
            <a:r>
              <a:rPr lang="en-US" smtClean="0"/>
              <a:t> (pronounced </a:t>
            </a:r>
            <a:r>
              <a:rPr lang="en-US" smtClean="0">
                <a:hlinkClick r:id="rId24" tooltip="Wikipedia:IPA for English"/>
              </a:rPr>
              <a:t>/ˈθaɪləsaɪn/</a:t>
            </a:r>
            <a:r>
              <a:rPr lang="en-US" smtClean="0"/>
              <a:t>,</a:t>
            </a:r>
            <a:r>
              <a:rPr lang="en-US" smtClean="0">
                <a:hlinkClick r:id="rId3"/>
              </a:rPr>
              <a:t>[3]</a:t>
            </a:r>
            <a:r>
              <a:rPr lang="en-US" smtClean="0"/>
              <a:t> or in Australia /ˈθaɪləsiːn/,</a:t>
            </a:r>
            <a:r>
              <a:rPr lang="en-US" smtClean="0">
                <a:hlinkClick r:id="rId3"/>
              </a:rPr>
              <a:t>[4]</a:t>
            </a:r>
            <a:r>
              <a:rPr lang="en-US" smtClean="0"/>
              <a:t> also /ˈθaɪləsɨn/</a:t>
            </a:r>
            <a:r>
              <a:rPr lang="en-US" smtClean="0">
                <a:hlinkClick r:id="rId3"/>
              </a:rPr>
              <a:t>[5]</a:t>
            </a:r>
            <a:r>
              <a:rPr lang="en-US" smtClean="0"/>
              <a:t>) (</a:t>
            </a:r>
            <a:r>
              <a:rPr lang="en-US" smtClean="0">
                <a:hlinkClick r:id="rId25" tooltip="Binomial name"/>
              </a:rPr>
              <a:t>binomial name</a:t>
            </a:r>
            <a:r>
              <a:rPr lang="en-US" smtClean="0"/>
              <a:t>: </a:t>
            </a:r>
            <a:r>
              <a:rPr lang="en-US" i="1" smtClean="0"/>
              <a:t>Thylacinus cynocephalus</a:t>
            </a:r>
            <a:r>
              <a:rPr lang="en-US" smtClean="0"/>
              <a:t>; Greek for "dog-headed pouched one") was the largest known </a:t>
            </a:r>
            <a:r>
              <a:rPr lang="en-US" smtClean="0">
                <a:hlinkClick r:id="rId26" tooltip="Carnivore"/>
              </a:rPr>
              <a:t>carnivorous</a:t>
            </a:r>
            <a:r>
              <a:rPr lang="en-US" smtClean="0"/>
              <a:t> </a:t>
            </a:r>
            <a:r>
              <a:rPr lang="en-US" smtClean="0">
                <a:hlinkClick r:id="rId27" tooltip="Marsupial"/>
              </a:rPr>
              <a:t>marsupial</a:t>
            </a:r>
            <a:r>
              <a:rPr lang="en-US" smtClean="0"/>
              <a:t> of </a:t>
            </a:r>
            <a:r>
              <a:rPr lang="en-US" smtClean="0">
                <a:hlinkClick r:id="rId5" tooltip="Holocene"/>
              </a:rPr>
              <a:t>modern times</a:t>
            </a:r>
            <a:r>
              <a:rPr lang="en-US" smtClean="0"/>
              <a:t>. It is commonly known as the </a:t>
            </a:r>
            <a:r>
              <a:rPr lang="en-US" b="1" smtClean="0"/>
              <a:t>Tasmanian Tiger</a:t>
            </a:r>
            <a:r>
              <a:rPr lang="en-US" smtClean="0"/>
              <a:t> (because of its striped back), the </a:t>
            </a:r>
            <a:r>
              <a:rPr lang="en-US" b="1" smtClean="0"/>
              <a:t>Tasmanian Wolf</a:t>
            </a:r>
            <a:r>
              <a:rPr lang="en-US" smtClean="0"/>
              <a:t>, and </a:t>
            </a:r>
            <a:r>
              <a:rPr lang="en-US" smtClean="0">
                <a:hlinkClick r:id="rId28" tooltip="Colloquially"/>
              </a:rPr>
              <a:t>colloquially</a:t>
            </a:r>
            <a:r>
              <a:rPr lang="en-US" smtClean="0"/>
              <a:t> the </a:t>
            </a:r>
            <a:r>
              <a:rPr lang="en-US" b="1" smtClean="0"/>
              <a:t>Tassie</a:t>
            </a:r>
            <a:r>
              <a:rPr lang="en-US" smtClean="0"/>
              <a:t> (or </a:t>
            </a:r>
            <a:r>
              <a:rPr lang="en-US" b="1" smtClean="0"/>
              <a:t>Tazzy</a:t>
            </a:r>
            <a:r>
              <a:rPr lang="en-US" smtClean="0"/>
              <a:t>) </a:t>
            </a:r>
            <a:r>
              <a:rPr lang="en-US" b="1" smtClean="0"/>
              <a:t>Tiger</a:t>
            </a:r>
            <a:r>
              <a:rPr lang="en-US" smtClean="0"/>
              <a:t> or simply the </a:t>
            </a:r>
            <a:r>
              <a:rPr lang="en-US" b="1" smtClean="0"/>
              <a:t>Tiger</a:t>
            </a:r>
            <a:r>
              <a:rPr lang="en-US" smtClean="0"/>
              <a:t>.</a:t>
            </a:r>
            <a:r>
              <a:rPr lang="en-US" smtClean="0">
                <a:hlinkClick r:id="rId3"/>
              </a:rPr>
              <a:t>[6]</a:t>
            </a:r>
            <a:r>
              <a:rPr lang="en-US" smtClean="0"/>
              <a:t> Native to continental </a:t>
            </a:r>
            <a:r>
              <a:rPr lang="en-US" smtClean="0">
                <a:hlinkClick r:id="rId29" tooltip="Australia"/>
              </a:rPr>
              <a:t>Australia</a:t>
            </a:r>
            <a:r>
              <a:rPr lang="en-US" smtClean="0"/>
              <a:t>, </a:t>
            </a:r>
            <a:r>
              <a:rPr lang="en-US" smtClean="0">
                <a:hlinkClick r:id="rId30" tooltip="Tasmania"/>
              </a:rPr>
              <a:t>Tasmania</a:t>
            </a:r>
            <a:r>
              <a:rPr lang="en-US" smtClean="0"/>
              <a:t> and </a:t>
            </a:r>
            <a:r>
              <a:rPr lang="en-US" smtClean="0">
                <a:hlinkClick r:id="rId31" tooltip="New Guinea"/>
              </a:rPr>
              <a:t>New Guinea</a:t>
            </a:r>
            <a:r>
              <a:rPr lang="en-US" smtClean="0"/>
              <a:t>, it is thought to have become </a:t>
            </a:r>
            <a:r>
              <a:rPr lang="en-US" smtClean="0">
                <a:hlinkClick r:id="rId32" tooltip="Extinct"/>
              </a:rPr>
              <a:t>extinct</a:t>
            </a:r>
            <a:r>
              <a:rPr lang="en-US" smtClean="0"/>
              <a:t> in the 20th century. It was the last extant member of its </a:t>
            </a:r>
            <a:r>
              <a:rPr lang="en-US" smtClean="0">
                <a:hlinkClick r:id="rId33" tooltip="Genus"/>
              </a:rPr>
              <a:t>genus</a:t>
            </a:r>
            <a:r>
              <a:rPr lang="en-US" smtClean="0"/>
              <a:t>, </a:t>
            </a:r>
            <a:r>
              <a:rPr lang="en-US" i="1" smtClean="0">
                <a:hlinkClick r:id="rId21" tooltip="Thylacinus"/>
              </a:rPr>
              <a:t>Thylacinus</a:t>
            </a:r>
            <a:r>
              <a:rPr lang="en-US" smtClean="0"/>
              <a:t>, although several related species have been found in the fossil record dating back to the early </a:t>
            </a:r>
            <a:r>
              <a:rPr lang="en-US" smtClean="0">
                <a:hlinkClick r:id="rId34" tooltip="Miocene Epoch"/>
              </a:rPr>
              <a:t>Miocene</a:t>
            </a:r>
            <a:r>
              <a:rPr lang="en-US" smtClean="0"/>
              <a:t>.</a:t>
            </a:r>
          </a:p>
          <a:p>
            <a:pPr eaLnBrk="1" hangingPunct="1"/>
            <a:r>
              <a:rPr lang="en-US" smtClean="0"/>
              <a:t>The Thylacine had largely become extremely rare or extinct on the </a:t>
            </a:r>
            <a:r>
              <a:rPr lang="en-US" smtClean="0">
                <a:hlinkClick r:id="rId35" tooltip="Australia (continent)"/>
              </a:rPr>
              <a:t>Australian mainland</a:t>
            </a:r>
            <a:r>
              <a:rPr lang="en-US" smtClean="0"/>
              <a:t> before </a:t>
            </a:r>
            <a:r>
              <a:rPr lang="en-US" smtClean="0">
                <a:hlinkClick r:id="rId36" tooltip="History of Australia before 1901"/>
              </a:rPr>
              <a:t>European settlement</a:t>
            </a:r>
            <a:r>
              <a:rPr lang="en-US" smtClean="0"/>
              <a:t> of the continent, but it survived on the island state of </a:t>
            </a:r>
            <a:r>
              <a:rPr lang="en-US" smtClean="0">
                <a:hlinkClick r:id="rId30" tooltip="Tasmania"/>
              </a:rPr>
              <a:t>Tasmania</a:t>
            </a:r>
            <a:r>
              <a:rPr lang="en-US" smtClean="0"/>
              <a:t> along with several other </a:t>
            </a:r>
            <a:r>
              <a:rPr lang="en-US" smtClean="0">
                <a:hlinkClick r:id="rId37" tooltip="Endemic (ecology)"/>
              </a:rPr>
              <a:t>endemic</a:t>
            </a:r>
            <a:r>
              <a:rPr lang="en-US" smtClean="0"/>
              <a:t> species, including the </a:t>
            </a:r>
            <a:r>
              <a:rPr lang="en-US" smtClean="0">
                <a:hlinkClick r:id="rId38" tooltip="Tasmanian Devil"/>
              </a:rPr>
              <a:t>Tasmanian Devil</a:t>
            </a:r>
            <a:r>
              <a:rPr lang="en-US" smtClean="0"/>
              <a:t>. Intensive hunting encouraged by </a:t>
            </a:r>
            <a:r>
              <a:rPr lang="en-US" smtClean="0">
                <a:hlinkClick r:id="rId39" tooltip="Bounty (reward)"/>
              </a:rPr>
              <a:t>bounties</a:t>
            </a:r>
            <a:r>
              <a:rPr lang="en-US" smtClean="0"/>
              <a:t> is generally blamed for its extinction, but other contributory factors may have been disease, the introduction of dogs, and human encroachment into its habitat. Despite its official classification as extinct, sightings are still reported, though none proven.</a:t>
            </a:r>
          </a:p>
          <a:p>
            <a:pPr eaLnBrk="1" hangingPunct="1"/>
            <a:r>
              <a:rPr lang="en-US" smtClean="0"/>
              <a:t>Like the </a:t>
            </a:r>
            <a:r>
              <a:rPr lang="en-US" smtClean="0">
                <a:hlinkClick r:id="rId40" tooltip="Tiger"/>
              </a:rPr>
              <a:t>tigers</a:t>
            </a:r>
            <a:r>
              <a:rPr lang="en-US" smtClean="0"/>
              <a:t> and </a:t>
            </a:r>
            <a:r>
              <a:rPr lang="en-US" smtClean="0">
                <a:hlinkClick r:id="rId41" tooltip="Wolf"/>
              </a:rPr>
              <a:t>wolves</a:t>
            </a:r>
            <a:r>
              <a:rPr lang="en-US" smtClean="0"/>
              <a:t> of the Northern Hemisphere, from which it obtained two of its common names, the Thylacine was an </a:t>
            </a:r>
            <a:r>
              <a:rPr lang="en-US" smtClean="0">
                <a:hlinkClick r:id="rId42" tooltip="Apex predator"/>
              </a:rPr>
              <a:t>apex predator</a:t>
            </a:r>
            <a:r>
              <a:rPr lang="en-US" smtClean="0"/>
              <a:t>. As a marsupial, it was not related to these </a:t>
            </a:r>
            <a:r>
              <a:rPr lang="en-US" smtClean="0">
                <a:hlinkClick r:id="rId43" tooltip="Placental"/>
              </a:rPr>
              <a:t>placental</a:t>
            </a:r>
            <a:r>
              <a:rPr lang="en-US" smtClean="0"/>
              <a:t> mammals, but because of </a:t>
            </a:r>
            <a:r>
              <a:rPr lang="en-US" smtClean="0">
                <a:hlinkClick r:id="rId44" tooltip="Convergent evolution"/>
              </a:rPr>
              <a:t>convergent evolution</a:t>
            </a:r>
            <a:r>
              <a:rPr lang="en-US" smtClean="0"/>
              <a:t> it displayed the same general form and </a:t>
            </a:r>
            <a:r>
              <a:rPr lang="en-US" smtClean="0">
                <a:hlinkClick r:id="rId45" tooltip="Adaptations"/>
              </a:rPr>
              <a:t>adaptations</a:t>
            </a:r>
            <a:r>
              <a:rPr lang="en-US" smtClean="0"/>
              <a:t>. Its closest living relative is thought to be either the </a:t>
            </a:r>
            <a:r>
              <a:rPr lang="en-US" smtClean="0">
                <a:hlinkClick r:id="rId38" tooltip="Tasmanian Devil"/>
              </a:rPr>
              <a:t>Tasmanian Devil</a:t>
            </a:r>
            <a:r>
              <a:rPr lang="en-US" smtClean="0"/>
              <a:t> or </a:t>
            </a:r>
            <a:r>
              <a:rPr lang="en-US" smtClean="0">
                <a:hlinkClick r:id="rId46" tooltip="Numbat"/>
              </a:rPr>
              <a:t>Numbat</a:t>
            </a:r>
            <a:r>
              <a:rPr lang="en-US" smtClean="0"/>
              <a:t>.</a:t>
            </a:r>
          </a:p>
          <a:p>
            <a:pPr eaLnBrk="1" hangingPunct="1"/>
            <a:r>
              <a:rPr lang="en-US" smtClean="0"/>
              <a:t>The Thylacine was one of only two marsupials to have a </a:t>
            </a:r>
            <a:r>
              <a:rPr lang="en-US" smtClean="0">
                <a:hlinkClick r:id="rId47" tooltip="Pouch (marsupial)"/>
              </a:rPr>
              <a:t>pouch</a:t>
            </a:r>
            <a:r>
              <a:rPr lang="en-US" smtClean="0"/>
              <a:t> in both sexes (the other being the </a:t>
            </a:r>
            <a:r>
              <a:rPr lang="en-US" smtClean="0">
                <a:hlinkClick r:id="rId48" tooltip="Water Opossum"/>
              </a:rPr>
              <a:t>Water Opossum</a:t>
            </a:r>
            <a:r>
              <a:rPr lang="en-US" smtClean="0"/>
              <a:t>). The male Thylacine had a pouch that acted as a protective sheath, protecting the male's external reproductive organs while running through thick brush.</a:t>
            </a:r>
          </a:p>
          <a:p>
            <a:pPr eaLnBrk="1" hangingPunct="1"/>
            <a:endParaRPr lang="en-US" smtClean="0"/>
          </a:p>
          <a:p>
            <a:pPr eaLnBrk="1" hangingPunct="1"/>
            <a:r>
              <a:rPr lang="en-US" smtClean="0">
                <a:latin typeface="Arial" charset="0"/>
              </a:rPr>
              <a:t>Placental mammals and marsupials diverged about 125 mya</a:t>
            </a:r>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7E8C00E6-50D6-40CE-9753-1FBBF496755B}" type="slidenum">
              <a:rPr lang="en-US" smtClean="0"/>
              <a:pPr/>
              <a:t>18</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latin typeface="Arial" charset="0"/>
              </a:rPr>
              <a:t>Figure 4.6a Using parsimony to distinguish homology from homoplasy</a:t>
            </a:r>
          </a:p>
          <a:p>
            <a:pPr eaLnBrk="1" hangingPunct="1"/>
            <a:r>
              <a:rPr lang="en-US" smtClean="0">
                <a:latin typeface="Arial" charset="0"/>
              </a:rPr>
              <a:t>The trees shown were estimated using a large number of synapomorphies in DNA sequences. (a) If the camera eyes of octopuses and vertebrates are homologous, then six evolutionary changes occurred, as shown.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431C703-B0AA-42BF-8C74-AD55F0728EBD}" type="slidenum">
              <a:rPr lang="en-US" smtClean="0"/>
              <a:pPr/>
              <a:t>19</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latin typeface="Arial" charset="0"/>
              </a:rPr>
              <a:t>Figure 4.6b Using parsimony to distinguish homology from homoplasy</a:t>
            </a:r>
          </a:p>
          <a:p>
            <a:pPr eaLnBrk="1" hangingPunct="1"/>
            <a:r>
              <a:rPr lang="en-US" smtClean="0">
                <a:latin typeface="Arial" charset="0"/>
              </a:rPr>
              <a:t>The trees shown were estimated using a large number of synapomorphies in DNA sequences. (b) If the camera eyes of octopuses and vertebrates are convergent, then two evolutionary changes occurred, as shown.</a:t>
            </a:r>
          </a:p>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5CC3570-1E8D-457F-9D67-F49FC50B01C0}" type="slidenum">
              <a:rPr lang="en-US">
                <a:latin typeface="Times" pitchFamily="48" charset="0"/>
              </a:rPr>
              <a:pPr/>
              <a:t>2</a:t>
            </a:fld>
            <a:endParaRPr lang="en-US">
              <a:latin typeface="Times" pitchFamily="4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863611B-9F4C-4E1E-BB12-E3712375CBF1}" type="slidenum">
              <a:rPr lang="en-US" smtClean="0"/>
              <a:pPr/>
              <a:t>21</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latin typeface="Arial" charset="0"/>
              </a:rPr>
              <a:t>Figure 4.5 Reversals complicate phylogeny inference</a:t>
            </a:r>
          </a:p>
          <a:p>
            <a:pPr eaLnBrk="1" hangingPunct="1"/>
            <a:r>
              <a:rPr lang="en-US" smtClean="0">
                <a:latin typeface="Arial" charset="0"/>
              </a:rPr>
              <a:t>(a) Read this tree up from the root, and notice that a change in the fifth position of this DNA sequence creates a shared, derived character in the descendant populations. (b) If a reversal changed the fifth position back to the ancestral state later in the evolution of this group, it would make it much more difficult to infer the correct phylogeny.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92543F2-2F99-4A1D-87BE-8EC42EA603EB}" type="slidenum">
              <a:rPr lang="en-US" smtClean="0"/>
              <a:pPr/>
              <a:t>22</a:t>
            </a:fld>
            <a:endParaRPr lang="en-US" smtClean="0"/>
          </a:p>
        </p:txBody>
      </p:sp>
      <p:sp>
        <p:nvSpPr>
          <p:cNvPr id="59395"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ln/>
        </p:spPr>
        <p:txBody>
          <a:bodyPr/>
          <a:lstStyle/>
          <a:p>
            <a:pPr>
              <a:defRPr/>
            </a:pPr>
            <a:r>
              <a:rPr lang="en-US" b="1" dirty="0" smtClean="0"/>
              <a:t>Evolution</a:t>
            </a:r>
          </a:p>
          <a:p>
            <a:pPr>
              <a:defRPr/>
            </a:pPr>
            <a:r>
              <a:rPr lang="en-US" dirty="0" smtClean="0"/>
              <a:t>The talus is apparently derived from the fusion of three separate bones in the feet of primitive amphibians; the </a:t>
            </a:r>
            <a:r>
              <a:rPr lang="en-US" i="1" dirty="0" err="1" smtClean="0"/>
              <a:t>tibiale</a:t>
            </a:r>
            <a:r>
              <a:rPr lang="en-US" dirty="0" smtClean="0"/>
              <a:t>, articulating with tibia, the </a:t>
            </a:r>
            <a:r>
              <a:rPr lang="en-US" i="1" dirty="0" err="1" smtClean="0"/>
              <a:t>intermedium</a:t>
            </a:r>
            <a:r>
              <a:rPr lang="en-US" dirty="0" smtClean="0"/>
              <a:t>, between the bases of the tibia and </a:t>
            </a:r>
            <a:r>
              <a:rPr lang="en-US" dirty="0" smtClean="0">
                <a:hlinkClick r:id="rId3" tooltip="Fibula"/>
              </a:rPr>
              <a:t>fibula</a:t>
            </a:r>
            <a:r>
              <a:rPr lang="en-US" dirty="0" smtClean="0"/>
              <a:t>, and the </a:t>
            </a:r>
            <a:r>
              <a:rPr lang="en-US" i="1" dirty="0" smtClean="0"/>
              <a:t>fourth </a:t>
            </a:r>
            <a:r>
              <a:rPr lang="en-US" i="1" dirty="0" err="1" smtClean="0"/>
              <a:t>centrale</a:t>
            </a:r>
            <a:r>
              <a:rPr lang="en-US" dirty="0" smtClean="0"/>
              <a:t>, lying in the mid-part of the tarsus. These bones are still partially separate in modern amphibians, which therefore do not have a true talus. The talus forms a considerably more flexible joint in mammals than it does in reptiles. This reaches its greatest extent in </a:t>
            </a:r>
            <a:r>
              <a:rPr lang="en-US" dirty="0" smtClean="0">
                <a:hlinkClick r:id="rId4" tooltip="Artiodactyl"/>
              </a:rPr>
              <a:t>artiodactyls</a:t>
            </a:r>
            <a:r>
              <a:rPr lang="en-US" dirty="0" smtClean="0"/>
              <a:t>, where the distal surface of the bone has a smooth keel to allow greater freedom of movement of the foot, and thus increase running speed.</a:t>
            </a:r>
            <a:r>
              <a:rPr lang="en-US" baseline="30000" dirty="0" smtClean="0">
                <a:hlinkClick r:id="rId5"/>
              </a:rPr>
              <a:t>[4]</a:t>
            </a:r>
            <a:endParaRPr lang="en-US" dirty="0" smtClean="0"/>
          </a:p>
          <a:p>
            <a:pPr marL="228600" indent="-228600" eaLnBrk="1" hangingPunct="1">
              <a:defRPr/>
            </a:pPr>
            <a:endParaRPr lang="en-US" dirty="0" smtClean="0">
              <a:latin typeface="Arial" charset="0"/>
            </a:endParaRPr>
          </a:p>
          <a:p>
            <a:pPr marL="228600" indent="-228600" eaLnBrk="1" hangingPunct="1">
              <a:defRPr/>
            </a:pPr>
            <a:endParaRPr lang="en-US" dirty="0" smtClean="0">
              <a:latin typeface="Arial" charset="0"/>
            </a:endParaRPr>
          </a:p>
          <a:p>
            <a:pPr marL="228600" indent="-228600" eaLnBrk="1" hangingPunct="1">
              <a:defRPr/>
            </a:pPr>
            <a:r>
              <a:rPr lang="en-US" dirty="0" smtClean="0">
                <a:latin typeface="Arial" charset="0"/>
              </a:rPr>
              <a:t>Whales share many skeletal features with ungulates, are they in the </a:t>
            </a:r>
            <a:r>
              <a:rPr lang="en-US" dirty="0" err="1" smtClean="0">
                <a:latin typeface="Arial" charset="0"/>
              </a:rPr>
              <a:t>Artiodactyl</a:t>
            </a:r>
            <a:r>
              <a:rPr lang="en-US" dirty="0" smtClean="0">
                <a:latin typeface="Arial" charset="0"/>
              </a:rPr>
              <a:t> </a:t>
            </a:r>
            <a:r>
              <a:rPr lang="en-US" dirty="0" err="1" smtClean="0">
                <a:latin typeface="Arial" charset="0"/>
              </a:rPr>
              <a:t>clade</a:t>
            </a:r>
            <a:r>
              <a:rPr lang="en-US" dirty="0" smtClean="0">
                <a:latin typeface="Arial" charset="0"/>
              </a:rPr>
              <a:t>?, Hippos spend a lot of time in water, are they an </a:t>
            </a:r>
            <a:r>
              <a:rPr lang="en-US" dirty="0" err="1" smtClean="0">
                <a:latin typeface="Arial" charset="0"/>
              </a:rPr>
              <a:t>outgroup</a:t>
            </a:r>
            <a:r>
              <a:rPr lang="en-US" dirty="0" smtClean="0">
                <a:latin typeface="Arial" charset="0"/>
              </a:rPr>
              <a:t> or </a:t>
            </a:r>
            <a:r>
              <a:rPr lang="en-US" dirty="0" err="1" smtClean="0">
                <a:latin typeface="Arial" charset="0"/>
              </a:rPr>
              <a:t>withing</a:t>
            </a:r>
            <a:r>
              <a:rPr lang="en-US" dirty="0" smtClean="0">
                <a:latin typeface="Arial" charset="0"/>
              </a:rPr>
              <a:t> the </a:t>
            </a:r>
            <a:r>
              <a:rPr lang="en-US" dirty="0" err="1" smtClean="0">
                <a:latin typeface="Arial" charset="0"/>
              </a:rPr>
              <a:t>Artiodactyl</a:t>
            </a:r>
            <a:endParaRPr lang="en-US" dirty="0" smtClean="0">
              <a:latin typeface="Arial" charset="0"/>
            </a:endParaRPr>
          </a:p>
          <a:p>
            <a:pPr marL="228600" indent="-228600" eaLnBrk="1" hangingPunct="1">
              <a:defRPr/>
            </a:pPr>
            <a:endParaRPr lang="en-US" dirty="0" smtClean="0">
              <a:latin typeface="Arial" charset="0"/>
            </a:endParaRPr>
          </a:p>
          <a:p>
            <a:pPr marL="228600" indent="-228600" eaLnBrk="1" hangingPunct="1">
              <a:defRPr/>
            </a:pPr>
            <a:r>
              <a:rPr lang="en-US" dirty="0" smtClean="0">
                <a:latin typeface="Arial" charset="0"/>
              </a:rPr>
              <a:t>Figure 4.7 The </a:t>
            </a:r>
            <a:r>
              <a:rPr lang="en-US" dirty="0" err="1" smtClean="0">
                <a:latin typeface="Arial" charset="0"/>
              </a:rPr>
              <a:t>astragalus</a:t>
            </a:r>
            <a:r>
              <a:rPr lang="en-US" dirty="0" smtClean="0">
                <a:latin typeface="Arial" charset="0"/>
              </a:rPr>
              <a:t> is a </a:t>
            </a:r>
            <a:r>
              <a:rPr lang="en-US" dirty="0" err="1" smtClean="0">
                <a:latin typeface="Arial" charset="0"/>
              </a:rPr>
              <a:t>synapomorphy</a:t>
            </a:r>
            <a:r>
              <a:rPr lang="en-US" dirty="0" smtClean="0">
                <a:latin typeface="Arial" charset="0"/>
              </a:rPr>
              <a:t> that defines artiodactyls</a:t>
            </a:r>
          </a:p>
          <a:p>
            <a:pPr marL="228600" indent="-228600" eaLnBrk="1" hangingPunct="1">
              <a:buFontTx/>
              <a:buAutoNum type="alphaLcParenBoth"/>
              <a:defRPr/>
            </a:pPr>
            <a:r>
              <a:rPr lang="en-US" dirty="0" smtClean="0">
                <a:latin typeface="Arial" charset="0"/>
              </a:rPr>
              <a:t>The </a:t>
            </a:r>
            <a:r>
              <a:rPr lang="en-US" dirty="0" err="1" smtClean="0">
                <a:latin typeface="Arial" charset="0"/>
              </a:rPr>
              <a:t>astragalus</a:t>
            </a:r>
            <a:r>
              <a:rPr lang="en-US" dirty="0" smtClean="0">
                <a:latin typeface="Arial" charset="0"/>
              </a:rPr>
              <a:t> is the highest bone in the ankle, around which the foot rotates to extend forward or backward. (b) The </a:t>
            </a:r>
            <a:r>
              <a:rPr lang="en-US" dirty="0" err="1" smtClean="0">
                <a:latin typeface="Arial" charset="0"/>
              </a:rPr>
              <a:t>astragalus</a:t>
            </a:r>
            <a:r>
              <a:rPr lang="en-US" dirty="0" smtClean="0">
                <a:latin typeface="Arial" charset="0"/>
              </a:rPr>
              <a:t> of a </a:t>
            </a:r>
            <a:r>
              <a:rPr lang="en-US" dirty="0" err="1" smtClean="0">
                <a:latin typeface="Arial" charset="0"/>
              </a:rPr>
              <a:t>nonartiodactyl</a:t>
            </a:r>
            <a:r>
              <a:rPr lang="en-US" dirty="0" smtClean="0">
                <a:latin typeface="Arial" charset="0"/>
              </a:rPr>
              <a:t> ungulate (left) and an </a:t>
            </a:r>
            <a:r>
              <a:rPr lang="en-US" dirty="0" err="1" smtClean="0">
                <a:latin typeface="Arial" charset="0"/>
              </a:rPr>
              <a:t>artiodactyl</a:t>
            </a:r>
            <a:r>
              <a:rPr lang="en-US" dirty="0" smtClean="0">
                <a:latin typeface="Arial" charset="0"/>
              </a:rPr>
              <a:t> ungulate (right). In the </a:t>
            </a:r>
            <a:r>
              <a:rPr lang="en-US" dirty="0" err="1" smtClean="0">
                <a:latin typeface="Arial" charset="0"/>
              </a:rPr>
              <a:t>artiodactyl</a:t>
            </a:r>
            <a:r>
              <a:rPr lang="en-US" dirty="0" smtClean="0">
                <a:latin typeface="Arial" charset="0"/>
              </a:rPr>
              <a:t>, both ends of the </a:t>
            </a:r>
            <a:r>
              <a:rPr lang="en-US" dirty="0" err="1" smtClean="0">
                <a:latin typeface="Arial" charset="0"/>
              </a:rPr>
              <a:t>astragalus</a:t>
            </a:r>
            <a:r>
              <a:rPr lang="en-US" dirty="0" smtClean="0">
                <a:latin typeface="Arial" charset="0"/>
              </a:rPr>
              <a:t> are pulley-shaped. From Schaeffer (1948). Copyright </a:t>
            </a:r>
            <a:r>
              <a:rPr lang="en-US" dirty="0" smtClean="0">
                <a:latin typeface="Arial" charset="0"/>
                <a:ea typeface="ヒラギノ角ゴ Pro W3" pitchFamily="48" charset="-128"/>
              </a:rPr>
              <a:t>©</a:t>
            </a:r>
            <a:r>
              <a:rPr lang="en-US" dirty="0" smtClean="0">
                <a:latin typeface="Arial" charset="0"/>
              </a:rPr>
              <a:t> 1948 </a:t>
            </a:r>
            <a:r>
              <a:rPr lang="en-US" i="1" dirty="0" smtClean="0">
                <a:latin typeface="Arial" charset="0"/>
              </a:rPr>
              <a:t>Evolution</a:t>
            </a:r>
            <a:r>
              <a:rPr lang="en-US" dirty="0" smtClean="0">
                <a:latin typeface="Arial" charset="0"/>
              </a:rPr>
              <a:t>. Reprinted by permission of </a:t>
            </a:r>
            <a:r>
              <a:rPr lang="en-US" i="1" dirty="0" err="1" smtClean="0">
                <a:latin typeface="Arial" charset="0"/>
              </a:rPr>
              <a:t>Evolutio</a:t>
            </a:r>
            <a:endParaRPr lang="en-US" i="1" dirty="0" smtClean="0">
              <a:latin typeface="Arial" charset="0"/>
            </a:endParaRPr>
          </a:p>
          <a:p>
            <a:pPr marL="228600" indent="-228600" eaLnBrk="1" hangingPunct="1">
              <a:buFontTx/>
              <a:buAutoNum type="alphaLcParenBoth"/>
              <a:defRPr/>
            </a:pPr>
            <a:endParaRPr lang="en-US" i="1" dirty="0" smtClean="0">
              <a:latin typeface="Arial" charset="0"/>
            </a:endParaRPr>
          </a:p>
          <a:p>
            <a:pPr marL="228600" indent="-228600" eaLnBrk="1" hangingPunct="1">
              <a:defRPr/>
            </a:pPr>
            <a:r>
              <a:rPr lang="en-US" i="1" dirty="0" smtClean="0"/>
              <a:t>The </a:t>
            </a:r>
            <a:r>
              <a:rPr lang="en-US" b="1" i="1" dirty="0" smtClean="0"/>
              <a:t>even-toed ungulates</a:t>
            </a:r>
            <a:r>
              <a:rPr lang="en-US" i="1" dirty="0" smtClean="0"/>
              <a:t> form the </a:t>
            </a:r>
            <a:r>
              <a:rPr lang="en-US" i="1" dirty="0" smtClean="0">
                <a:hlinkClick r:id="rId6" tooltip="Mammal"/>
              </a:rPr>
              <a:t>mammal</a:t>
            </a:r>
            <a:r>
              <a:rPr lang="en-US" i="1" dirty="0" smtClean="0"/>
              <a:t> </a:t>
            </a:r>
            <a:r>
              <a:rPr lang="en-US" i="1" dirty="0" smtClean="0">
                <a:hlinkClick r:id="rId7" tooltip="Order (biology)"/>
              </a:rPr>
              <a:t>order</a:t>
            </a:r>
            <a:r>
              <a:rPr lang="en-US" i="1" dirty="0" smtClean="0"/>
              <a:t> </a:t>
            </a:r>
            <a:r>
              <a:rPr lang="en-US" b="1" i="1" dirty="0" err="1" smtClean="0"/>
              <a:t>Artiodactyla</a:t>
            </a:r>
            <a:r>
              <a:rPr lang="en-US" i="1" dirty="0" smtClean="0"/>
              <a:t>. They are </a:t>
            </a:r>
            <a:r>
              <a:rPr lang="en-US" i="1" dirty="0" smtClean="0">
                <a:hlinkClick r:id="rId8" tooltip="Ungulate"/>
              </a:rPr>
              <a:t>ungulates</a:t>
            </a:r>
            <a:r>
              <a:rPr lang="en-US" i="1" dirty="0" smtClean="0"/>
              <a:t> whose weight is borne (if they have more than two toes) about equally by the third and fourth toes, rather than mostly or entirely by the third as in </a:t>
            </a:r>
            <a:r>
              <a:rPr lang="en-US" i="1" dirty="0" err="1" smtClean="0">
                <a:hlinkClick r:id="rId9" tooltip="Perissodactyls"/>
              </a:rPr>
              <a:t>perissodactyls</a:t>
            </a:r>
            <a:r>
              <a:rPr lang="en-US" i="1" dirty="0" smtClean="0"/>
              <a:t>. Another key distinguishing feature is the shape of the </a:t>
            </a:r>
            <a:r>
              <a:rPr lang="en-US" i="1" dirty="0" err="1" smtClean="0">
                <a:hlinkClick r:id="rId5" tooltip="Talus bone"/>
              </a:rPr>
              <a:t>astragalus</a:t>
            </a:r>
            <a:r>
              <a:rPr lang="en-US" i="1" dirty="0" smtClean="0"/>
              <a:t> (a bone in the </a:t>
            </a:r>
            <a:r>
              <a:rPr lang="en-US" i="1" dirty="0" smtClean="0">
                <a:hlinkClick r:id="rId10" tooltip="Hock (zoology)"/>
              </a:rPr>
              <a:t>hock</a:t>
            </a:r>
            <a:r>
              <a:rPr lang="en-US" i="1" dirty="0" smtClean="0"/>
              <a:t> joint), which has a double-pulley structure in artiodactyls, giving the foot greater flexibility.</a:t>
            </a:r>
            <a:r>
              <a:rPr lang="en-US" i="1" dirty="0" smtClean="0">
                <a:hlinkClick r:id="rId11"/>
              </a:rPr>
              <a:t>[1]</a:t>
            </a:r>
            <a:r>
              <a:rPr lang="en-US" dirty="0" smtClean="0"/>
              <a:t> </a:t>
            </a:r>
            <a:r>
              <a:rPr lang="en-US" i="1" dirty="0" smtClean="0">
                <a:latin typeface="Arial" charset="0"/>
              </a:rPr>
              <a:t>n</a:t>
            </a:r>
            <a:r>
              <a:rPr lang="en-US" dirty="0" smtClean="0">
                <a:latin typeface="Arial" charset="0"/>
              </a:rPr>
              <a:t>. </a:t>
            </a:r>
            <a:r>
              <a:rPr lang="en-US" dirty="0" smtClean="0"/>
              <a:t>By the Late Eocene (46 million years ago), the three modern suborders had already developed: </a:t>
            </a:r>
            <a:r>
              <a:rPr lang="en-US" dirty="0" err="1" smtClean="0">
                <a:hlinkClick r:id="rId12" tooltip="Suina"/>
              </a:rPr>
              <a:t>Suina</a:t>
            </a:r>
            <a:r>
              <a:rPr lang="en-US" dirty="0" smtClean="0"/>
              <a:t> (the </a:t>
            </a:r>
            <a:r>
              <a:rPr lang="en-US" dirty="0" smtClean="0">
                <a:hlinkClick r:id="rId13" tooltip="Pig"/>
              </a:rPr>
              <a:t>pig</a:t>
            </a:r>
            <a:r>
              <a:rPr lang="en-US" dirty="0" smtClean="0"/>
              <a:t> group); </a:t>
            </a:r>
            <a:r>
              <a:rPr lang="en-US" dirty="0" err="1" smtClean="0">
                <a:hlinkClick r:id="rId14" tooltip="Tylopoda"/>
              </a:rPr>
              <a:t>Tylopoda</a:t>
            </a:r>
            <a:r>
              <a:rPr lang="en-US" dirty="0" smtClean="0"/>
              <a:t> (the </a:t>
            </a:r>
            <a:r>
              <a:rPr lang="en-US" dirty="0" smtClean="0">
                <a:hlinkClick r:id="rId15" tooltip="Camel"/>
              </a:rPr>
              <a:t>camel</a:t>
            </a:r>
            <a:r>
              <a:rPr lang="en-US" dirty="0" smtClean="0"/>
              <a:t> group); and </a:t>
            </a:r>
            <a:r>
              <a:rPr lang="en-US" dirty="0" err="1" smtClean="0">
                <a:hlinkClick r:id="rId16" tooltip="Ruminantia"/>
              </a:rPr>
              <a:t>Ruminantia</a:t>
            </a:r>
            <a:r>
              <a:rPr lang="en-US" dirty="0" smtClean="0"/>
              <a:t> (the </a:t>
            </a:r>
            <a:r>
              <a:rPr lang="en-US" dirty="0" smtClean="0">
                <a:hlinkClick r:id="rId17" tooltip="Goat"/>
              </a:rPr>
              <a:t>goat</a:t>
            </a:r>
            <a:r>
              <a:rPr lang="en-US" dirty="0" smtClean="0"/>
              <a:t> and </a:t>
            </a:r>
            <a:r>
              <a:rPr lang="en-US" dirty="0" smtClean="0">
                <a:hlinkClick r:id="rId18" tooltip="Cattle"/>
              </a:rPr>
              <a:t>cattle</a:t>
            </a:r>
            <a:r>
              <a:rPr lang="en-US" dirty="0" smtClean="0"/>
              <a:t> group). Nevertheless, artiodactyls were far from dominant at that time: the </a:t>
            </a:r>
            <a:r>
              <a:rPr lang="en-US" dirty="0" smtClean="0">
                <a:hlinkClick r:id="rId19" tooltip="Odd-toed ungulate"/>
              </a:rPr>
              <a:t>odd-toed ungulates</a:t>
            </a:r>
            <a:r>
              <a:rPr lang="en-US" dirty="0" smtClean="0"/>
              <a:t> (ancestors of today's </a:t>
            </a:r>
            <a:r>
              <a:rPr lang="en-US" dirty="0" smtClean="0">
                <a:hlinkClick r:id="rId20" tooltip="Horse"/>
              </a:rPr>
              <a:t>horses</a:t>
            </a:r>
            <a:r>
              <a:rPr lang="en-US" dirty="0" smtClean="0"/>
              <a:t> and </a:t>
            </a:r>
            <a:r>
              <a:rPr lang="en-US" dirty="0" smtClean="0">
                <a:hlinkClick r:id="rId21" tooltip="Rhinoceros"/>
              </a:rPr>
              <a:t>rhinos</a:t>
            </a:r>
            <a:r>
              <a:rPr lang="en-US" dirty="0" smtClean="0"/>
              <a:t>) were much more successful and far more numerous. Even-toed ungulates survived in niche roles, usually occupying marginal </a:t>
            </a:r>
            <a:r>
              <a:rPr lang="en-US" dirty="0" smtClean="0">
                <a:hlinkClick r:id="rId22" tooltip="Habitat (ecology)"/>
              </a:rPr>
              <a:t>habitats</a:t>
            </a:r>
            <a:r>
              <a:rPr lang="en-US" dirty="0" smtClean="0"/>
              <a:t>, and it is presumably at that time that they developed their complex </a:t>
            </a:r>
            <a:r>
              <a:rPr lang="en-US" dirty="0" smtClean="0">
                <a:hlinkClick r:id="rId23" tooltip="Digestive system"/>
              </a:rPr>
              <a:t>digestive systems</a:t>
            </a:r>
            <a:r>
              <a:rPr lang="en-US" dirty="0" smtClean="0"/>
              <a:t>, which allowed them to survive on lower-grade food.</a:t>
            </a:r>
          </a:p>
          <a:p>
            <a:pPr marL="228600" indent="-228600" eaLnBrk="1" hangingPunct="1">
              <a:defRPr/>
            </a:pPr>
            <a:r>
              <a:rPr lang="en-US" dirty="0" smtClean="0"/>
              <a:t>The appearance of </a:t>
            </a:r>
            <a:r>
              <a:rPr lang="en-US" dirty="0" smtClean="0">
                <a:hlinkClick r:id="rId24" tooltip="Poaceae"/>
              </a:rPr>
              <a:t>grasses</a:t>
            </a:r>
            <a:r>
              <a:rPr lang="en-US" dirty="0" smtClean="0"/>
              <a:t> during the </a:t>
            </a:r>
            <a:r>
              <a:rPr lang="en-US" dirty="0" smtClean="0">
                <a:hlinkClick r:id="rId25" tooltip="Eocene"/>
              </a:rPr>
              <a:t>Eocene</a:t>
            </a:r>
            <a:r>
              <a:rPr lang="en-US" dirty="0" smtClean="0"/>
              <a:t> and their subsequent spread during the </a:t>
            </a:r>
            <a:r>
              <a:rPr lang="en-US" dirty="0" smtClean="0">
                <a:hlinkClick r:id="rId26" tooltip="Miocene"/>
              </a:rPr>
              <a:t>Miocene</a:t>
            </a:r>
            <a:r>
              <a:rPr lang="en-US" dirty="0" smtClean="0"/>
              <a:t> (about 20 million years ago) saw a major change: grasses are very difficult to eat and the even-toed ungulates with their highly-developed </a:t>
            </a:r>
            <a:r>
              <a:rPr lang="en-US" dirty="0" smtClean="0">
                <a:hlinkClick r:id="rId27" tooltip="Stomach"/>
              </a:rPr>
              <a:t>stomachs</a:t>
            </a:r>
            <a:r>
              <a:rPr lang="en-US" dirty="0" smtClean="0"/>
              <a:t> were better able to adapt to this coarse, low-</a:t>
            </a:r>
            <a:r>
              <a:rPr lang="en-US" dirty="0" smtClean="0">
                <a:hlinkClick r:id="rId28" tooltip="Nutrition"/>
              </a:rPr>
              <a:t>nutrition</a:t>
            </a:r>
            <a:r>
              <a:rPr lang="en-US" dirty="0" smtClean="0"/>
              <a:t> diet, and soon replaced the odd-toed ungulates as the dominant </a:t>
            </a:r>
            <a:r>
              <a:rPr lang="en-US" dirty="0" smtClean="0">
                <a:hlinkClick r:id="rId29" tooltip="Landform"/>
              </a:rPr>
              <a:t>terrestrial</a:t>
            </a:r>
            <a:r>
              <a:rPr lang="en-US" dirty="0" smtClean="0"/>
              <a:t> </a:t>
            </a:r>
            <a:r>
              <a:rPr lang="en-US" dirty="0" smtClean="0">
                <a:hlinkClick r:id="rId30" tooltip="Herbivore"/>
              </a:rPr>
              <a:t>herbivores</a:t>
            </a:r>
            <a:r>
              <a:rPr lang="en-US" dirty="0" smtClean="0"/>
              <a:t>. No</a:t>
            </a:r>
            <a:endParaRPr lang="en-US" dirty="0" smtClean="0">
              <a:latin typeface="Arial" charset="0"/>
            </a:endParaRPr>
          </a:p>
          <a:p>
            <a:pPr marL="228600" indent="-228600" eaLnBrk="1" hangingPunct="1">
              <a:buFontTx/>
              <a:buAutoNum type="alphaLcParenBoth"/>
              <a:defRPr/>
            </a:pPr>
            <a:endParaRPr lang="en-US" dirty="0" smtClean="0">
              <a:latin typeface="Arial" charset="0"/>
            </a:endParaRPr>
          </a:p>
          <a:p>
            <a:pPr marL="228600" indent="-228600" eaLnBrk="1" hangingPunct="1">
              <a:defRPr/>
            </a:pPr>
            <a:endParaRPr lang="en-US"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D376AAE-457C-48C6-84B2-D47FF129B25B}" type="slidenum">
              <a:rPr lang="en-US" smtClean="0"/>
              <a:pPr/>
              <a:t>23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latin typeface="Arial" charset="0"/>
              </a:rPr>
              <a:t>Figure 4.8 Phylogenetic hypotheses for whales and other mammals</a:t>
            </a:r>
          </a:p>
          <a:p>
            <a:pPr eaLnBrk="1" hangingPunct="1"/>
            <a:r>
              <a:rPr lang="en-US" smtClean="0">
                <a:latin typeface="Arial" charset="0"/>
              </a:rPr>
              <a:t>The tree in (a) shows the Artiodactyla hypothesis: Whales and dolphins are related to the ungulates, possibly as the sister group to the artiodactyls (represented by cows, deer, hippos, pigs, peccaries, and camels). The outgroup to these species is from the ungulate group called Perissodactyla (horses and rhinos). The tree in (b) shows the whale + hippo hypothesis. It is identical to (a) with one exception: The branch leading to whales is moved so that whales are the sister group to the hippos.</a:t>
            </a:r>
          </a:p>
          <a:p>
            <a:pPr eaLnBrk="1" hangingPunct="1"/>
            <a:r>
              <a:rPr lang="en-US" smtClean="0">
                <a:latin typeface="Arial" charset="0"/>
              </a:rPr>
              <a:t>Initial evidence from fossils suggested that whales had an astragalus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8150332-495A-4A59-8D7E-C46E6C5D1681}" type="slidenum">
              <a:rPr lang="en-US" smtClean="0"/>
              <a:pPr/>
              <a:t>24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latin typeface="Arial" charset="0"/>
              </a:rPr>
              <a:t>Evolutionary theory predicts pattern of sequence</a:t>
            </a:r>
          </a:p>
          <a:p>
            <a:pPr eaLnBrk="1" hangingPunct="1"/>
            <a:r>
              <a:rPr lang="en-US" dirty="0" smtClean="0">
                <a:latin typeface="Arial" charset="0"/>
              </a:rPr>
              <a:t>Figure 4.9 Sequence data for parsimony analysis</a:t>
            </a:r>
          </a:p>
          <a:p>
            <a:pPr eaLnBrk="1" hangingPunct="1"/>
            <a:r>
              <a:rPr lang="en-US" dirty="0" smtClean="0">
                <a:latin typeface="Arial" charset="0"/>
              </a:rPr>
              <a:t>These data are 60 nucleotides of aligned sequence from a milk-protein gene in six artiodactyls, a whale (the dolphin </a:t>
            </a:r>
            <a:r>
              <a:rPr lang="en-US" i="1" dirty="0" err="1" smtClean="0">
                <a:latin typeface="Arial" charset="0"/>
              </a:rPr>
              <a:t>Lagenorhynchus</a:t>
            </a:r>
            <a:r>
              <a:rPr lang="en-US" i="1" dirty="0" smtClean="0">
                <a:latin typeface="Arial" charset="0"/>
              </a:rPr>
              <a:t> </a:t>
            </a:r>
            <a:r>
              <a:rPr lang="en-US" i="1" dirty="0" err="1" smtClean="0">
                <a:latin typeface="Arial" charset="0"/>
              </a:rPr>
              <a:t>obscurus</a:t>
            </a:r>
            <a:r>
              <a:rPr lang="en-US" dirty="0" smtClean="0">
                <a:latin typeface="Arial" charset="0"/>
              </a:rPr>
              <a:t>), and a </a:t>
            </a:r>
            <a:r>
              <a:rPr lang="en-US" dirty="0" err="1" smtClean="0">
                <a:latin typeface="Arial" charset="0"/>
              </a:rPr>
              <a:t>perissodactyl</a:t>
            </a:r>
            <a:r>
              <a:rPr lang="en-US" dirty="0" smtClean="0">
                <a:latin typeface="Arial" charset="0"/>
              </a:rPr>
              <a:t> as an </a:t>
            </a:r>
            <a:r>
              <a:rPr lang="en-US" dirty="0" err="1" smtClean="0">
                <a:latin typeface="Arial" charset="0"/>
              </a:rPr>
              <a:t>outgroup</a:t>
            </a:r>
            <a:r>
              <a:rPr lang="en-US" dirty="0" smtClean="0">
                <a:latin typeface="Arial" charset="0"/>
              </a:rPr>
              <a:t>. An X at a site indicates an ambiguously identified nucleotide. Some of the invariant or uninformative sites are shaded blue; sites that provide </a:t>
            </a:r>
            <a:r>
              <a:rPr lang="en-US" dirty="0" err="1" smtClean="0">
                <a:latin typeface="Arial" charset="0"/>
              </a:rPr>
              <a:t>synapomorphies</a:t>
            </a:r>
            <a:r>
              <a:rPr lang="en-US" dirty="0" smtClean="0">
                <a:latin typeface="Arial" charset="0"/>
              </a:rPr>
              <a:t> are shaded orange. The phylogeny is based on a parsimony analysis of these nucleotide </a:t>
            </a:r>
            <a:r>
              <a:rPr lang="en-US" dirty="0" err="1" smtClean="0">
                <a:latin typeface="Arial" charset="0"/>
              </a:rPr>
              <a:t>synapomorphies</a:t>
            </a:r>
            <a:r>
              <a:rPr lang="en-US" dirty="0" smtClean="0">
                <a:latin typeface="Arial" charset="0"/>
              </a:rPr>
              <a:t>.</a:t>
            </a:r>
          </a:p>
          <a:p>
            <a:pPr eaLnBrk="1" hangingPunct="1"/>
            <a:endParaRPr lang="en-US" dirty="0" smtClean="0">
              <a:latin typeface="Arial" charset="0"/>
            </a:endParaRPr>
          </a:p>
          <a:p>
            <a:pPr eaLnBrk="1" hangingPunct="1"/>
            <a:r>
              <a:rPr lang="en-US" dirty="0" err="1" smtClean="0">
                <a:latin typeface="Arial" charset="0"/>
              </a:rPr>
              <a:t>Pleisiomorphys</a:t>
            </a:r>
            <a:r>
              <a:rPr lang="en-US" baseline="0" dirty="0" smtClean="0">
                <a:latin typeface="Arial" charset="0"/>
              </a:rPr>
              <a:t> are just shared and not derived</a:t>
            </a:r>
            <a:endParaRPr lang="en-US" dirty="0"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4737745-7AE3-4F38-8EB8-957C0E53C2D6}" type="slidenum">
              <a:rPr lang="en-US" smtClean="0"/>
              <a:pPr/>
              <a:t>25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Arial" charset="0"/>
              </a:rPr>
              <a:t>SINES are transposable elements and their transposition is rare (Short or Long INterspersed Elements)</a:t>
            </a:r>
          </a:p>
          <a:p>
            <a:pPr eaLnBrk="1" hangingPunct="1"/>
            <a:endParaRPr lang="en-US" smtClean="0">
              <a:latin typeface="Arial" charset="0"/>
            </a:endParaRPr>
          </a:p>
          <a:p>
            <a:pPr eaLnBrk="1" hangingPunct="1"/>
            <a:r>
              <a:rPr lang="en-US" smtClean="0">
                <a:latin typeface="Arial" charset="0"/>
              </a:rPr>
              <a:t>Figure 4.11 Nearly perfect phylogenetic characters?</a:t>
            </a:r>
          </a:p>
          <a:p>
            <a:pPr eaLnBrk="1" hangingPunct="1"/>
            <a:r>
              <a:rPr lang="en-US" smtClean="0">
                <a:latin typeface="Arial" charset="0"/>
              </a:rPr>
              <a:t>This table shows the presence (1) or absence (0) of a SINE or LINE at 20 loci in the genomes of six artiodactyls and a whale (Baird's beaked whale, </a:t>
            </a:r>
            <a:r>
              <a:rPr lang="en-US" i="1" smtClean="0">
                <a:latin typeface="Arial" charset="0"/>
              </a:rPr>
              <a:t>Berardius bairdii</a:t>
            </a:r>
            <a:r>
              <a:rPr lang="en-US" smtClean="0">
                <a:latin typeface="Arial" charset="0"/>
              </a:rPr>
              <a:t>). Question marks (?) indicate loci that are questionable in some taxa. Data are from Nikaido et al. (1999). The phylogenetic tree was produced by a parsimony analysis of these 20 characters. The presence of a SINE or LINE at loci 4-7 defines a clade of whales and hippos.</a:t>
            </a:r>
          </a:p>
          <a:p>
            <a:pPr eaLnBrk="1" hangingPunct="1"/>
            <a:endParaRPr lang="en-US" smtClean="0">
              <a:latin typeface="Arial" charset="0"/>
            </a:endParaRPr>
          </a:p>
          <a:p>
            <a:pPr eaLnBrk="1" hangingPunct="1"/>
            <a:r>
              <a:rPr lang="en-US" smtClean="0">
                <a:latin typeface="Arial" charset="0"/>
              </a:rPr>
              <a:t>Short or Long  Interspered Elements. Parasitic events. Homologous genes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p:spPr>
        <p:txBody>
          <a:bodyPr/>
          <a:lstStyle/>
          <a:p>
            <a:fld id="{3DF55741-28B9-4719-8B20-6D0ACEC5D172}" type="slidenum">
              <a:rPr lang="en-US">
                <a:latin typeface="Times" pitchFamily="48" charset="0"/>
              </a:rPr>
              <a:pPr/>
              <a:t>26</a:t>
            </a:fld>
            <a:endParaRPr lang="en-US">
              <a:latin typeface="Times" pitchFamily="48"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9DD2EFA-71D9-4457-A931-C16B72F28BE3}" type="slidenum">
              <a:rPr lang="en-US" smtClean="0"/>
              <a:pPr/>
              <a:t>27</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rPr>
              <a:t>Figure 4.10 Genetic distances for cluster analysis</a:t>
            </a:r>
          </a:p>
          <a:p>
            <a:pPr eaLnBrk="1" hangingPunct="1"/>
            <a:r>
              <a:rPr lang="en-US" smtClean="0">
                <a:latin typeface="Arial" charset="0"/>
              </a:rPr>
              <a:t>Each entry in this table is a genetic distance between a pair of taxa, calculated from the sequence data in Figure 4.9. The phylogeny here was produced by a clustering analysis of these genetic distances. Notice that pairs of taxa with low genetic distances are grouped as sister taxa, such as the cow and deer (blue) or the whale and hippo (orange). The lengths of the branches are proportional to the expected proportion of nucleotide differences between groups, and are shown numerically for several branches.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2274691-FA46-4052-96D0-EB45F77E5463}" type="slidenum">
              <a:rPr lang="en-US" smtClean="0"/>
              <a:pPr/>
              <a:t>28</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charset="0"/>
              </a:rPr>
              <a:t>Figure 4.12 Early whales moved from terrestrial to aquatic environments</a:t>
            </a:r>
          </a:p>
          <a:p>
            <a:pPr eaLnBrk="1" hangingPunct="1"/>
            <a:r>
              <a:rPr lang="en-US" smtClean="0">
                <a:latin typeface="Arial" charset="0"/>
              </a:rPr>
              <a:t>Intermediate fossils have neutron ratio indicative of brackish water, earlier, fresh water. </a:t>
            </a:r>
          </a:p>
          <a:p>
            <a:pPr eaLnBrk="1" hangingPunct="1"/>
            <a:r>
              <a:rPr lang="en-US" smtClean="0">
                <a:latin typeface="Arial" charset="0"/>
              </a:rPr>
              <a:t>The fossils pictured here illustrate some of the changes that occurred early in whale evolution, as members of this lineage made the transition from land to water. A comparison of some of these fossils to a modern whale is shown in Figure 2.13.</a:t>
            </a:r>
          </a:p>
          <a:p>
            <a:pPr eaLnBrk="1" hangingPunct="1"/>
            <a:endParaRPr lang="en-US" smtClean="0">
              <a:latin typeface="Arial" charset="0"/>
            </a:endParaRPr>
          </a:p>
          <a:p>
            <a:pPr eaLnBrk="1" hangingPunct="1"/>
            <a:r>
              <a:rPr lang="en-US" smtClean="0">
                <a:latin typeface="Arial" charset="0"/>
              </a:rPr>
              <a:t>Some fossil whales have hind limbs and some features of the pulley-shaped astragalus are found in the earliest whales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p:spPr>
        <p:txBody>
          <a:bodyPr/>
          <a:lstStyle/>
          <a:p>
            <a:fld id="{D357763F-6E23-494F-BDFE-DE5EF575138B}" type="slidenum">
              <a:rPr lang="en-US">
                <a:latin typeface="Times" pitchFamily="48" charset="0"/>
              </a:rPr>
              <a:pPr/>
              <a:t>29</a:t>
            </a:fld>
            <a:endParaRPr lang="en-US">
              <a:latin typeface="Times" pitchFamily="48"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30C7FE33-00FD-4944-A321-F790966ABEFA}" type="slidenum">
              <a:rPr lang="en-US" smtClean="0"/>
              <a:pPr/>
              <a:t>30</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charset="0"/>
              </a:rPr>
              <a:t>Figure 4.14 Chameleons are a clade of lizards</a:t>
            </a:r>
          </a:p>
          <a:p>
            <a:pPr eaLnBrk="1" hangingPunct="1"/>
            <a:r>
              <a:rPr lang="en-US" smtClean="0">
                <a:latin typeface="Arial" charset="0"/>
              </a:rPr>
              <a:t>More than 130 species of chameleons live in Africa, Madagascar, islands in the Indian Ocean, and India.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CFC494F-583E-46B3-8705-16644390D76B}" type="slidenum">
              <a:rPr lang="en-US" smtClean="0"/>
              <a:pPr/>
              <a:t>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US" smtClean="0">
                <a:latin typeface="Arial" charset="0"/>
              </a:rPr>
              <a:t>Figure 4.18 Phylogeny of the mammals</a:t>
            </a:r>
          </a:p>
          <a:p>
            <a:pPr eaLnBrk="1" hangingPunct="1"/>
            <a:r>
              <a:rPr lang="en-US" smtClean="0">
                <a:latin typeface="Arial" charset="0"/>
              </a:rPr>
              <a:t>From Murphy, W.J. et al. (2001).</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DA60C4B-90C1-44DA-99ED-D782B8D3FBC9}" type="slidenum">
              <a:rPr lang="en-US" smtClean="0"/>
              <a:pPr/>
              <a:t>31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latin typeface="Arial" charset="0"/>
              </a:rPr>
              <a:t>Figure 4.15 Did chameleons speciate when Gondwanaland broke up?</a:t>
            </a:r>
          </a:p>
          <a:p>
            <a:pPr eaLnBrk="1" hangingPunct="1"/>
            <a:r>
              <a:rPr lang="en-US" smtClean="0">
                <a:latin typeface="Arial" charset="0"/>
              </a:rPr>
              <a:t>(a) These drawings show the sequence of events that occurred as the supercontinent Gondwanaland broke up. (b) This tree shows the relationships among chameleon groups predicted by the Gondwanaland breakup hypothesis. The Seychelles Islands are not formed of continental plate material (they are volcanic or coral). (c) This tree shows the actual relationships among chameleons.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B55DE871-3CAD-4EF7-B338-73E1BD50E8DD}" type="slidenum">
              <a:rPr lang="en-US">
                <a:latin typeface="Times" pitchFamily="48" charset="0"/>
              </a:rPr>
              <a:pPr/>
              <a:t>32</a:t>
            </a:fld>
            <a:endParaRPr lang="en-US">
              <a:latin typeface="Times" pitchFamily="48" charset="0"/>
            </a:endParaRPr>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DD30798E-664D-4527-B321-47C7D50B6392}" type="slidenum">
              <a:rPr lang="en-US">
                <a:latin typeface="Times" pitchFamily="48" charset="0"/>
              </a:rPr>
              <a:pPr/>
              <a:t>33</a:t>
            </a:fld>
            <a:endParaRPr lang="en-US">
              <a:latin typeface="Times" pitchFamily="48" charset="0"/>
            </a:endParaRPr>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w="9525"/>
        </p:spPr>
        <p:txBody>
          <a:bodyPr/>
          <a:lstStyle/>
          <a:p>
            <a:pPr eaLnBrk="1" hangingPunct="1"/>
            <a:r>
              <a:rPr lang="en-US" dirty="0" smtClean="0">
                <a:latin typeface="Times" pitchFamily="48" charset="0"/>
              </a:rPr>
              <a:t>Pubic lice</a:t>
            </a:r>
            <a:r>
              <a:rPr lang="en-US" baseline="0" dirty="0" smtClean="0">
                <a:latin typeface="Times" pitchFamily="48" charset="0"/>
              </a:rPr>
              <a:t> origins from gorilla lice, split indicates loss of body hair</a:t>
            </a:r>
          </a:p>
          <a:p>
            <a:pPr eaLnBrk="1" hangingPunct="1"/>
            <a:r>
              <a:rPr lang="en-US" baseline="0" dirty="0" smtClean="0">
                <a:latin typeface="Times" pitchFamily="48" charset="0"/>
              </a:rPr>
              <a:t>Head and body lice, latter live in clothing, split about 100,000 years ago</a:t>
            </a:r>
            <a:endParaRPr lang="en-US" dirty="0" smtClean="0">
              <a:latin typeface="Times" pitchFamily="4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38EB104-CF7A-4719-8FE9-7CECFDE41A88}" type="slidenum">
              <a:rPr lang="en-US" smtClean="0"/>
              <a:pPr/>
              <a:t>34</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xfrm>
            <a:off x="685800" y="4343400"/>
            <a:ext cx="5486400" cy="4114800"/>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smtClean="0"/>
              <a:t>Excavates:</a:t>
            </a:r>
            <a:r>
              <a:rPr lang="en-US" baseline="0" dirty="0" smtClean="0"/>
              <a:t> Super Phylum</a:t>
            </a:r>
          </a:p>
          <a:p>
            <a:r>
              <a:rPr lang="en-US" dirty="0" smtClean="0"/>
              <a:t>Phylogeny </a:t>
            </a:r>
            <a:r>
              <a:rPr lang="en-US" dirty="0" smtClean="0"/>
              <a:t>allows us to compare diseases to proper model organisms</a:t>
            </a:r>
          </a:p>
          <a:p>
            <a:r>
              <a:rPr lang="en-US" dirty="0" smtClean="0"/>
              <a:t>Some organisms in this order include:</a:t>
            </a:r>
          </a:p>
          <a:p>
            <a:r>
              <a:rPr lang="en-US" i="1" dirty="0" err="1" smtClean="0">
                <a:hlinkClick r:id="rId3" tooltip="Trichomonas vaginalis"/>
              </a:rPr>
              <a:t>Trichomonas</a:t>
            </a:r>
            <a:r>
              <a:rPr lang="en-US" i="1" dirty="0" smtClean="0">
                <a:hlinkClick r:id="rId3" tooltip="Trichomonas vaginalis"/>
              </a:rPr>
              <a:t> </a:t>
            </a:r>
            <a:r>
              <a:rPr lang="en-US" i="1" dirty="0" err="1" smtClean="0">
                <a:hlinkClick r:id="rId3" tooltip="Trichomonas vaginalis"/>
              </a:rPr>
              <a:t>vaginalis</a:t>
            </a:r>
            <a:r>
              <a:rPr lang="en-US" dirty="0" smtClean="0"/>
              <a:t>, an organism living inside the vagina of </a:t>
            </a:r>
            <a:r>
              <a:rPr lang="en-US" dirty="0" smtClean="0"/>
              <a:t>humans  in phylum/class</a:t>
            </a:r>
            <a:r>
              <a:rPr lang="en-US" baseline="0" dirty="0" smtClean="0"/>
              <a:t> </a:t>
            </a:r>
            <a:r>
              <a:rPr lang="en-US" baseline="0" dirty="0" err="1" smtClean="0"/>
              <a:t>parasabalia</a:t>
            </a:r>
            <a:endParaRPr lang="en-US" dirty="0" smtClean="0"/>
          </a:p>
          <a:p>
            <a:r>
              <a:rPr lang="en-US" i="1" dirty="0" err="1" smtClean="0">
                <a:hlinkClick r:id="rId4" tooltip="Dientamoeba fragilis"/>
              </a:rPr>
              <a:t>Dientamoeba</a:t>
            </a:r>
            <a:r>
              <a:rPr lang="en-US" i="1" dirty="0" smtClean="0">
                <a:hlinkClick r:id="rId4" tooltip="Dientamoeba fragilis"/>
              </a:rPr>
              <a:t> </a:t>
            </a:r>
            <a:r>
              <a:rPr lang="en-US" i="1" dirty="0" err="1" smtClean="0">
                <a:hlinkClick r:id="rId4" tooltip="Dientamoeba fragilis"/>
              </a:rPr>
              <a:t>fragilis</a:t>
            </a:r>
            <a:r>
              <a:rPr lang="en-US" dirty="0" smtClean="0"/>
              <a:t>, parasitic </a:t>
            </a:r>
            <a:r>
              <a:rPr lang="en-US" dirty="0" err="1" smtClean="0"/>
              <a:t>ameboid</a:t>
            </a:r>
            <a:r>
              <a:rPr lang="en-US" dirty="0" smtClean="0"/>
              <a:t> in humans</a:t>
            </a:r>
          </a:p>
          <a:p>
            <a:r>
              <a:rPr lang="en-US" i="1" dirty="0" err="1" smtClean="0">
                <a:hlinkClick r:id="rId5" tooltip="Histomonas meleagridis"/>
              </a:rPr>
              <a:t>Histomonas</a:t>
            </a:r>
            <a:r>
              <a:rPr lang="en-US" i="1" dirty="0" smtClean="0">
                <a:hlinkClick r:id="rId5" tooltip="Histomonas meleagridis"/>
              </a:rPr>
              <a:t> </a:t>
            </a:r>
            <a:r>
              <a:rPr lang="en-US" i="1" dirty="0" err="1" smtClean="0">
                <a:hlinkClick r:id="rId5" tooltip="Histomonas meleagridis"/>
              </a:rPr>
              <a:t>meleagridis</a:t>
            </a:r>
            <a:r>
              <a:rPr lang="en-US" dirty="0" smtClean="0"/>
              <a:t>, parasite that causes blackhead disease in poultry.</a:t>
            </a:r>
          </a:p>
          <a:p>
            <a:r>
              <a:rPr lang="en-US" dirty="0" smtClean="0"/>
              <a:t>Many excavates lack 'classical' </a:t>
            </a:r>
            <a:r>
              <a:rPr lang="en-US" dirty="0" smtClean="0">
                <a:hlinkClick r:id="rId6" tooltip="Mitochondria"/>
              </a:rPr>
              <a:t>mitochondria</a:t>
            </a:r>
            <a:r>
              <a:rPr lang="en-US" dirty="0" smtClean="0"/>
              <a:t> - these organisms are often referred to as '</a:t>
            </a:r>
            <a:r>
              <a:rPr lang="en-US" dirty="0" err="1" smtClean="0"/>
              <a:t>amitochondriate</a:t>
            </a:r>
            <a:r>
              <a:rPr lang="en-US" dirty="0" smtClean="0"/>
              <a:t>', although most, perhaps all, retain a mitochondrial organelle in greatly modified form. Others have mitochondria with tubular, </a:t>
            </a:r>
            <a:r>
              <a:rPr lang="en-US" dirty="0" err="1" smtClean="0"/>
              <a:t>discoidal</a:t>
            </a:r>
            <a:r>
              <a:rPr lang="en-US" dirty="0" smtClean="0"/>
              <a:t>, or in some cases, laminar </a:t>
            </a:r>
            <a:r>
              <a:rPr lang="en-US" dirty="0" err="1" smtClean="0">
                <a:hlinkClick r:id="rId7" tooltip="Crista"/>
              </a:rPr>
              <a:t>cristae</a:t>
            </a:r>
            <a:r>
              <a:rPr lang="en-US" dirty="0" smtClean="0"/>
              <a:t>. Most excavates have two, four, or more </a:t>
            </a:r>
            <a:r>
              <a:rPr lang="en-US" dirty="0" smtClean="0">
                <a:hlinkClick r:id="rId8" tooltip="Flagellum"/>
              </a:rPr>
              <a:t>flagella</a:t>
            </a:r>
            <a:r>
              <a:rPr lang="en-US" baseline="30000" dirty="0" smtClean="0">
                <a:hlinkClick r:id="rId9"/>
              </a:rPr>
              <a:t>[3]</a:t>
            </a:r>
            <a:r>
              <a:rPr lang="en-US" dirty="0" smtClean="0"/>
              <a:t> and many have a conspicuous ventral feeding groove with a characteristic </a:t>
            </a:r>
            <a:r>
              <a:rPr lang="en-US" dirty="0" err="1" smtClean="0">
                <a:hlinkClick r:id="rId10" tooltip="Ultrastructure"/>
              </a:rPr>
              <a:t>ultrastructure</a:t>
            </a:r>
            <a:r>
              <a:rPr lang="en-US" dirty="0" smtClean="0"/>
              <a:t>, supported by </a:t>
            </a:r>
            <a:r>
              <a:rPr lang="en-US" dirty="0" smtClean="0">
                <a:hlinkClick r:id="rId11" tooltip="Microtubule"/>
              </a:rPr>
              <a:t>microtubules</a:t>
            </a:r>
            <a:r>
              <a:rPr lang="en-US" dirty="0" smtClean="0"/>
              <a:t>.</a:t>
            </a:r>
            <a:r>
              <a:rPr lang="en-US" baseline="30000" dirty="0" smtClean="0">
                <a:hlinkClick r:id="rId9"/>
              </a:rPr>
              <a:t>[4]</a:t>
            </a:r>
            <a:r>
              <a:rPr lang="en-US" dirty="0" smtClean="0"/>
              <a:t> However, various groups that lack these traits may be considered excavates based on genetic evidence (primarily </a:t>
            </a:r>
            <a:r>
              <a:rPr lang="en-US" dirty="0" err="1" smtClean="0"/>
              <a:t>phylogenetic</a:t>
            </a:r>
            <a:r>
              <a:rPr lang="en-US" dirty="0" smtClean="0"/>
              <a:t> trees of molecular sequences).</a:t>
            </a:r>
          </a:p>
          <a:p>
            <a:r>
              <a:rPr lang="en-US" dirty="0" smtClean="0"/>
              <a:t>The closest that the excavates come to </a:t>
            </a:r>
            <a:r>
              <a:rPr lang="en-US" dirty="0" err="1" smtClean="0"/>
              <a:t>multicellularity</a:t>
            </a:r>
            <a:r>
              <a:rPr lang="en-US" dirty="0" smtClean="0"/>
              <a:t> are the </a:t>
            </a:r>
            <a:r>
              <a:rPr lang="en-US" dirty="0" err="1" smtClean="0">
                <a:hlinkClick r:id="rId12" tooltip="Acrasidae"/>
              </a:rPr>
              <a:t>Acrasidae</a:t>
            </a:r>
            <a:r>
              <a:rPr lang="en-US" dirty="0" smtClean="0"/>
              <a:t> slime molds. Like other cellular </a:t>
            </a:r>
            <a:r>
              <a:rPr lang="en-US" dirty="0" smtClean="0">
                <a:hlinkClick r:id="rId13" tooltip="Slime molds"/>
              </a:rPr>
              <a:t>slime molds</a:t>
            </a:r>
            <a:r>
              <a:rPr lang="en-US" dirty="0" smtClean="0"/>
              <a:t>, they live most of their life as single cells, but will sometimes assemble into a larger cluster.</a:t>
            </a:r>
          </a:p>
          <a:p>
            <a:endParaRPr lang="en-US" dirty="0" smtClean="0"/>
          </a:p>
        </p:txBody>
      </p:sp>
      <p:sp>
        <p:nvSpPr>
          <p:cNvPr id="72708" name="Slide Number Placeholder 3"/>
          <p:cNvSpPr>
            <a:spLocks noGrp="1"/>
          </p:cNvSpPr>
          <p:nvPr>
            <p:ph type="sldNum" sz="quarter" idx="5"/>
          </p:nvPr>
        </p:nvSpPr>
        <p:spPr>
          <a:noFill/>
        </p:spPr>
        <p:txBody>
          <a:bodyPr/>
          <a:lstStyle/>
          <a:p>
            <a:fld id="{A1D5D0D9-DCCB-411A-973A-D1A11509E378}"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C6DBC01A-3A3B-4B76-9CA2-C130CFF3D8D5}" type="slidenum">
              <a:rPr lang="en-US" smtClean="0"/>
              <a:pPr/>
              <a:t>37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9F6AB36-3702-4E69-A09A-EDA18E3B2F5D}" type="slidenum">
              <a:rPr lang="en-US" smtClean="0"/>
              <a:pPr/>
              <a:t>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smtClean="0">
                <a:latin typeface="Arial" charset="0"/>
              </a:rPr>
              <a:t>Figure 4.19a Phylogenies showing the relationships of some Old World primates</a:t>
            </a:r>
          </a:p>
          <a:p>
            <a:pPr eaLnBrk="1" hangingPunct="1"/>
            <a:r>
              <a:rPr lang="en-US" smtClean="0">
                <a:latin typeface="Arial" charset="0"/>
              </a:rPr>
              <a:t>(Branch lengths are not scaled.)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CA8E089F-A8DF-4FA4-96F5-B9A241983518}" type="slidenum">
              <a:rPr lang="en-US" smtClean="0"/>
              <a:pPr/>
              <a:t>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59F168E-BA71-4815-BBA5-EF20CD5EC976}" type="slidenum">
              <a:rPr lang="en-US" smtClean="0"/>
              <a:pPr/>
              <a:t>6</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C74904E-315B-4DBE-AC75-B0D74E3F0BAE}" type="slidenum">
              <a:rPr lang="en-US" smtClean="0"/>
              <a:pPr/>
              <a:t>7</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DE031A7-2710-4120-8B90-3B481170758B}" type="slidenum">
              <a:rPr lang="en-US" smtClean="0"/>
              <a:pPr/>
              <a:t>8</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latin typeface="Arial" charset="0"/>
              </a:rPr>
              <a:t>Figure 4.2 Synapomorphies arise in ancestral populations, and are passed on to descendants</a:t>
            </a:r>
          </a:p>
          <a:p>
            <a:pPr eaLnBrk="1" hangingPunct="1"/>
            <a:r>
              <a:rPr lang="en-US" smtClean="0">
                <a:latin typeface="Arial" charset="0"/>
              </a:rPr>
              <a:t>(a) Speciation leads to the creation of two independent populations. Each acquires unique traits by mutation, selection, and genetic drift but they share traits inherited from their common ancestor. (b) As you go up a tree, synapomorphies create a nested hierarchy. Each successive monophyletic group can be identified by synapomorphies that arose in its ancestors.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E104C6B3-2A73-4BBC-9C73-E1B643CC0E63}" type="slidenum">
              <a:rPr lang="en-US">
                <a:latin typeface="Times" pitchFamily="48" charset="0"/>
              </a:rPr>
              <a:pPr/>
              <a:t>9</a:t>
            </a:fld>
            <a:endParaRPr lang="en-US">
              <a:latin typeface="Times" pitchFamily="48"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w="9525"/>
        </p:spPr>
        <p:txBody>
          <a:bodyPr/>
          <a:lstStyle/>
          <a:p>
            <a:pPr eaLnBrk="1" hangingPunct="1"/>
            <a:endParaRPr lang="en-US" smtClean="0">
              <a:latin typeface="Times" pitchFamily="4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9E0A29-33BD-4C1A-BDAE-456356FFC13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033302-40C1-4DA6-ADE4-B55CBDD4CF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B0650A-870C-40B4-BA5B-8B442D8474F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800739-FCC4-449D-8D21-4DAD5FB488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3F0A7B-BA6D-4DCB-B905-707E443F67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BCFE1E-57D1-4C3F-B1A4-3C0E42435E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C053D0-F3A0-4900-8203-1EFD5A0E393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6D498-30C4-477D-895F-A908BA2E83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CF5BCC2-FE28-4ECD-B985-50BC0424C6D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8A2804-F55A-4017-A886-CBEF907223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E232E-EAB2-4CAA-86A0-B0773298FDE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6F0634-4AA1-4454-AB36-31CB4FC480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A56501-BA68-45D4-BE48-60B9F51CAF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48" charset="0"/>
        </a:defRPr>
      </a:lvl2pPr>
      <a:lvl3pPr algn="ctr" rtl="0" eaLnBrk="0" fontAlgn="base" hangingPunct="0">
        <a:spcBef>
          <a:spcPct val="0"/>
        </a:spcBef>
        <a:spcAft>
          <a:spcPct val="0"/>
        </a:spcAft>
        <a:defRPr sz="4400">
          <a:solidFill>
            <a:schemeClr val="tx2"/>
          </a:solidFill>
          <a:latin typeface="Times" pitchFamily="48" charset="0"/>
        </a:defRPr>
      </a:lvl3pPr>
      <a:lvl4pPr algn="ctr" rtl="0" eaLnBrk="0" fontAlgn="base" hangingPunct="0">
        <a:spcBef>
          <a:spcPct val="0"/>
        </a:spcBef>
        <a:spcAft>
          <a:spcPct val="0"/>
        </a:spcAft>
        <a:defRPr sz="4400">
          <a:solidFill>
            <a:schemeClr val="tx2"/>
          </a:solidFill>
          <a:latin typeface="Times" pitchFamily="48" charset="0"/>
        </a:defRPr>
      </a:lvl4pPr>
      <a:lvl5pPr algn="ctr" rtl="0" eaLnBrk="0" fontAlgn="base" hangingPunct="0">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image" Target="../media/image25.png"/><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hyperlink" Target="http://en.wikipedia.org/wiki/Vulpes_vulpe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en.wikipedia.org/wiki/Infraclass" TargetMode="External"/><Relationship Id="rId5" Type="http://schemas.openxmlformats.org/officeDocument/2006/relationships/hyperlink" Target="http://en.wikipedia.org/wiki/Canis_lupus" TargetMode="External"/><Relationship Id="rId4" Type="http://schemas.openxmlformats.org/officeDocument/2006/relationships/hyperlink" Target="http://en.wikipedia.org/wiki/Thylacin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hyperlink" Target="http://www.pbs.org/wgbh/nova/evolution/lice.htm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04_F00"/>
          <p:cNvPicPr>
            <a:picLocks noChangeAspect="1" noChangeArrowheads="1"/>
          </p:cNvPicPr>
          <p:nvPr/>
        </p:nvPicPr>
        <p:blipFill>
          <a:blip r:embed="rId3" cstate="print"/>
          <a:srcRect/>
          <a:stretch>
            <a:fillRect/>
          </a:stretch>
        </p:blipFill>
        <p:spPr bwMode="auto">
          <a:xfrm>
            <a:off x="304800" y="1155700"/>
            <a:ext cx="8531225" cy="4545013"/>
          </a:xfrm>
          <a:prstGeom prst="rect">
            <a:avLst/>
          </a:prstGeom>
          <a:noFill/>
          <a:ln w="9525">
            <a:noFill/>
            <a:miter lim="800000"/>
            <a:headEnd/>
            <a:tailEnd/>
          </a:ln>
        </p:spPr>
      </p:pic>
      <p:sp>
        <p:nvSpPr>
          <p:cNvPr id="2051" name="Text Box 3"/>
          <p:cNvSpPr txBox="1">
            <a:spLocks noChangeArrowheads="1"/>
          </p:cNvSpPr>
          <p:nvPr/>
        </p:nvSpPr>
        <p:spPr bwMode="auto">
          <a:xfrm>
            <a:off x="365125" y="41275"/>
            <a:ext cx="7788275" cy="461963"/>
          </a:xfrm>
          <a:prstGeom prst="rect">
            <a:avLst/>
          </a:prstGeom>
          <a:noFill/>
          <a:ln w="9525">
            <a:noFill/>
            <a:miter lim="800000"/>
            <a:headEnd/>
            <a:tailEnd/>
          </a:ln>
        </p:spPr>
        <p:txBody>
          <a:bodyPr>
            <a:spAutoFit/>
          </a:bodyPr>
          <a:lstStyle/>
          <a:p>
            <a:r>
              <a:rPr lang="en-US" b="1">
                <a:latin typeface="Arial" charset="0"/>
                <a:cs typeface="Arial" charset="0"/>
              </a:rPr>
              <a:t>Constructing Phylogenies: Trees and Tree Building</a:t>
            </a:r>
          </a:p>
        </p:txBody>
      </p:sp>
      <p:sp>
        <p:nvSpPr>
          <p:cNvPr id="2052" name="Text Box 4"/>
          <p:cNvSpPr txBox="1">
            <a:spLocks noChangeArrowheads="1"/>
          </p:cNvSpPr>
          <p:nvPr/>
        </p:nvSpPr>
        <p:spPr bwMode="auto">
          <a:xfrm>
            <a:off x="23813" y="6027738"/>
            <a:ext cx="9120187" cy="830262"/>
          </a:xfrm>
          <a:prstGeom prst="rect">
            <a:avLst/>
          </a:prstGeom>
          <a:noFill/>
          <a:ln w="9525">
            <a:noFill/>
            <a:miter lim="800000"/>
            <a:headEnd/>
            <a:tailEnd/>
          </a:ln>
        </p:spPr>
        <p:txBody>
          <a:bodyPr wrap="none">
            <a:spAutoFit/>
          </a:bodyPr>
          <a:lstStyle/>
          <a:p>
            <a:pPr marL="609600" indent="-609600">
              <a:buFontTx/>
              <a:buAutoNum type="romanUcPeriod"/>
            </a:pPr>
            <a:r>
              <a:rPr lang="en-US">
                <a:latin typeface="Arial" charset="0"/>
                <a:cs typeface="Arial" charset="0"/>
              </a:rPr>
              <a:t>Motivation: </a:t>
            </a:r>
          </a:p>
          <a:p>
            <a:pPr marL="609600" indent="-609600"/>
            <a:r>
              <a:rPr lang="en-US">
                <a:latin typeface="Arial" charset="0"/>
                <a:cs typeface="Arial" charset="0"/>
              </a:rPr>
              <a:t>         Understand evolutionary relationships, pose evolutionary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4_F01"/>
          <p:cNvPicPr>
            <a:picLocks noChangeAspect="1" noChangeArrowheads="1"/>
          </p:cNvPicPr>
          <p:nvPr/>
        </p:nvPicPr>
        <p:blipFill>
          <a:blip r:embed="rId3" cstate="print"/>
          <a:srcRect/>
          <a:stretch>
            <a:fillRect/>
          </a:stretch>
        </p:blipFill>
        <p:spPr bwMode="auto">
          <a:xfrm>
            <a:off x="1143000" y="1973263"/>
            <a:ext cx="6248400" cy="4732337"/>
          </a:xfrm>
          <a:prstGeom prst="rect">
            <a:avLst/>
          </a:prstGeom>
          <a:noFill/>
          <a:ln w="9525">
            <a:noFill/>
            <a:miter lim="800000"/>
            <a:headEnd/>
            <a:tailEnd/>
          </a:ln>
        </p:spPr>
      </p:pic>
      <p:sp>
        <p:nvSpPr>
          <p:cNvPr id="8195" name="Rectangle 3"/>
          <p:cNvSpPr>
            <a:spLocks noChangeArrowheads="1"/>
          </p:cNvSpPr>
          <p:nvPr/>
        </p:nvSpPr>
        <p:spPr bwMode="auto">
          <a:xfrm>
            <a:off x="0" y="53975"/>
            <a:ext cx="9320213" cy="1816100"/>
          </a:xfrm>
          <a:prstGeom prst="rect">
            <a:avLst/>
          </a:prstGeom>
          <a:noFill/>
          <a:ln w="9525">
            <a:noFill/>
            <a:miter lim="800000"/>
            <a:headEnd/>
            <a:tailEnd/>
          </a:ln>
        </p:spPr>
        <p:txBody>
          <a:bodyPr>
            <a:spAutoFit/>
          </a:bodyPr>
          <a:lstStyle/>
          <a:p>
            <a:r>
              <a:rPr lang="en-US" sz="2800">
                <a:latin typeface="Arial" charset="0"/>
                <a:cs typeface="Arial" charset="0"/>
              </a:rPr>
              <a:t>   III. Monophyly vs. Paraphyly </a:t>
            </a:r>
          </a:p>
          <a:p>
            <a:r>
              <a:rPr lang="en-US" sz="2800">
                <a:latin typeface="Arial" charset="0"/>
                <a:cs typeface="Arial" charset="0"/>
              </a:rPr>
              <a:t> </a:t>
            </a:r>
          </a:p>
          <a:p>
            <a:r>
              <a:rPr lang="en-US" sz="2800">
                <a:latin typeface="Arial" charset="0"/>
                <a:cs typeface="Arial" charset="0"/>
              </a:rPr>
              <a:t>Monophyletic groups are comprised of an ancestor &amp; all of its descendants (=clades or  lineages)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3"/>
          <p:cNvSpPr txBox="1">
            <a:spLocks noChangeArrowheads="1"/>
          </p:cNvSpPr>
          <p:nvPr/>
        </p:nvSpPr>
        <p:spPr bwMode="auto">
          <a:xfrm>
            <a:off x="288925" y="-34925"/>
            <a:ext cx="5540299" cy="461665"/>
          </a:xfrm>
          <a:prstGeom prst="rect">
            <a:avLst/>
          </a:prstGeom>
          <a:noFill/>
          <a:ln w="9525">
            <a:noFill/>
            <a:miter lim="800000"/>
            <a:headEnd/>
            <a:tailEnd/>
          </a:ln>
        </p:spPr>
        <p:txBody>
          <a:bodyPr wrap="none">
            <a:spAutoFit/>
          </a:bodyPr>
          <a:lstStyle/>
          <a:p>
            <a:r>
              <a:rPr lang="en-US" dirty="0" err="1">
                <a:latin typeface="Arial" charset="0"/>
                <a:cs typeface="Arial" charset="0"/>
              </a:rPr>
              <a:t>Monophyly</a:t>
            </a:r>
            <a:r>
              <a:rPr lang="en-US" dirty="0">
                <a:latin typeface="Arial" charset="0"/>
                <a:cs typeface="Arial" charset="0"/>
              </a:rPr>
              <a:t> </a:t>
            </a:r>
            <a:r>
              <a:rPr lang="en-US" dirty="0" err="1">
                <a:latin typeface="Arial" charset="0"/>
                <a:cs typeface="Arial" charset="0"/>
              </a:rPr>
              <a:t>vs</a:t>
            </a:r>
            <a:r>
              <a:rPr lang="en-US" dirty="0">
                <a:latin typeface="Arial" charset="0"/>
                <a:cs typeface="Arial" charset="0"/>
              </a:rPr>
              <a:t> </a:t>
            </a:r>
            <a:r>
              <a:rPr lang="en-US" dirty="0" err="1">
                <a:latin typeface="Arial" charset="0"/>
                <a:cs typeface="Arial" charset="0"/>
              </a:rPr>
              <a:t>paraphyly</a:t>
            </a:r>
            <a:r>
              <a:rPr lang="en-US" dirty="0">
                <a:latin typeface="Arial" charset="0"/>
                <a:cs typeface="Arial" charset="0"/>
              </a:rPr>
              <a:t>: </a:t>
            </a:r>
            <a:r>
              <a:rPr lang="en-US" b="1" dirty="0">
                <a:latin typeface="Arial" charset="0"/>
                <a:cs typeface="Arial" charset="0"/>
              </a:rPr>
              <a:t>Angiosperm</a:t>
            </a:r>
            <a:r>
              <a:rPr lang="en-US" dirty="0">
                <a:latin typeface="Arial" charset="0"/>
                <a:cs typeface="Arial" charset="0"/>
              </a:rPr>
              <a:t> </a:t>
            </a:r>
          </a:p>
        </p:txBody>
      </p:sp>
      <p:sp>
        <p:nvSpPr>
          <p:cNvPr id="11" name="Text Box 6"/>
          <p:cNvSpPr txBox="1">
            <a:spLocks noChangeArrowheads="1"/>
          </p:cNvSpPr>
          <p:nvPr/>
        </p:nvSpPr>
        <p:spPr bwMode="auto">
          <a:xfrm>
            <a:off x="3231804" y="5288340"/>
            <a:ext cx="5912196" cy="1569660"/>
          </a:xfrm>
          <a:prstGeom prst="rect">
            <a:avLst/>
          </a:prstGeom>
          <a:noFill/>
          <a:ln w="9525">
            <a:noFill/>
            <a:miter lim="800000"/>
            <a:headEnd/>
            <a:tailEnd/>
          </a:ln>
        </p:spPr>
        <p:txBody>
          <a:bodyPr wrap="none">
            <a:spAutoFit/>
          </a:bodyPr>
          <a:lstStyle/>
          <a:p>
            <a:r>
              <a:rPr lang="en-US" b="1" dirty="0">
                <a:latin typeface="Arial" charset="0"/>
                <a:cs typeface="Arial" charset="0"/>
              </a:rPr>
              <a:t>Monophyletic group:</a:t>
            </a:r>
          </a:p>
          <a:p>
            <a:r>
              <a:rPr lang="en-US" b="1" dirty="0">
                <a:latin typeface="Arial" charset="0"/>
                <a:cs typeface="Arial" charset="0"/>
              </a:rPr>
              <a:t>All descendants of a common ancestor</a:t>
            </a:r>
          </a:p>
          <a:p>
            <a:r>
              <a:rPr lang="en-US" b="1" dirty="0">
                <a:latin typeface="Arial" charset="0"/>
                <a:cs typeface="Arial" charset="0"/>
              </a:rPr>
              <a:t>Vs.</a:t>
            </a:r>
          </a:p>
          <a:p>
            <a:r>
              <a:rPr lang="en-US" b="1" dirty="0">
                <a:latin typeface="Arial" charset="0"/>
                <a:cs typeface="Arial" charset="0"/>
              </a:rPr>
              <a:t>Some but not all descendants</a:t>
            </a:r>
          </a:p>
        </p:txBody>
      </p:sp>
      <p:cxnSp>
        <p:nvCxnSpPr>
          <p:cNvPr id="13" name="Straight Connector 12"/>
          <p:cNvCxnSpPr/>
          <p:nvPr/>
        </p:nvCxnSpPr>
        <p:spPr bwMode="auto">
          <a:xfrm flipV="1">
            <a:off x="685800" y="1219200"/>
            <a:ext cx="7391400" cy="41910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bwMode="auto">
          <a:xfrm flipH="1" flipV="1">
            <a:off x="1676400" y="1295400"/>
            <a:ext cx="76200" cy="35052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bwMode="auto">
          <a:xfrm flipV="1">
            <a:off x="2743200" y="1295400"/>
            <a:ext cx="0" cy="28956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bwMode="auto">
          <a:xfrm flipV="1">
            <a:off x="3657600" y="1295400"/>
            <a:ext cx="0" cy="23622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bwMode="auto">
          <a:xfrm flipV="1">
            <a:off x="4495800" y="1219200"/>
            <a:ext cx="0" cy="20574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bwMode="auto">
          <a:xfrm flipV="1">
            <a:off x="5334000" y="1371600"/>
            <a:ext cx="0" cy="13716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1" name="TextBox 30"/>
          <p:cNvSpPr txBox="1"/>
          <p:nvPr/>
        </p:nvSpPr>
        <p:spPr>
          <a:xfrm>
            <a:off x="304800" y="5715000"/>
            <a:ext cx="2186817" cy="830997"/>
          </a:xfrm>
          <a:prstGeom prst="rect">
            <a:avLst/>
          </a:prstGeom>
          <a:noFill/>
        </p:spPr>
        <p:txBody>
          <a:bodyPr wrap="none" rtlCol="0">
            <a:spAutoFit/>
          </a:bodyPr>
          <a:lstStyle/>
          <a:p>
            <a:r>
              <a:rPr lang="en-US" dirty="0" err="1" smtClean="0">
                <a:latin typeface="Arial" pitchFamily="34" charset="0"/>
                <a:cs typeface="Arial" pitchFamily="34" charset="0"/>
              </a:rPr>
              <a:t>Outgroup</a:t>
            </a:r>
            <a:endParaRPr lang="en-US" dirty="0" smtClean="0">
              <a:latin typeface="Arial" pitchFamily="34" charset="0"/>
              <a:cs typeface="Arial" pitchFamily="34" charset="0"/>
            </a:endParaRPr>
          </a:p>
          <a:p>
            <a:r>
              <a:rPr lang="en-US" dirty="0" smtClean="0">
                <a:latin typeface="Arial" pitchFamily="34" charset="0"/>
                <a:cs typeface="Arial" pitchFamily="34" charset="0"/>
              </a:rPr>
              <a:t>Gymnosperms</a:t>
            </a:r>
            <a:endParaRPr lang="en-US" dirty="0">
              <a:latin typeface="Arial" pitchFamily="34" charset="0"/>
              <a:cs typeface="Arial" pitchFamily="34" charset="0"/>
            </a:endParaRPr>
          </a:p>
        </p:txBody>
      </p:sp>
      <p:sp>
        <p:nvSpPr>
          <p:cNvPr id="32" name="TextBox 31"/>
          <p:cNvSpPr txBox="1"/>
          <p:nvPr/>
        </p:nvSpPr>
        <p:spPr>
          <a:xfrm>
            <a:off x="2438400" y="4343400"/>
            <a:ext cx="2172390" cy="461665"/>
          </a:xfrm>
          <a:prstGeom prst="rect">
            <a:avLst/>
          </a:prstGeom>
          <a:noFill/>
        </p:spPr>
        <p:txBody>
          <a:bodyPr wrap="none" rtlCol="0">
            <a:spAutoFit/>
          </a:bodyPr>
          <a:lstStyle/>
          <a:p>
            <a:r>
              <a:rPr lang="en-US" dirty="0" err="1" smtClean="0">
                <a:latin typeface="Arial" pitchFamily="34" charset="0"/>
                <a:cs typeface="Arial" pitchFamily="34" charset="0"/>
              </a:rPr>
              <a:t>Nymphaeceae</a:t>
            </a:r>
            <a:endParaRPr lang="en-US" dirty="0">
              <a:latin typeface="Arial" pitchFamily="34" charset="0"/>
              <a:cs typeface="Arial" pitchFamily="34" charset="0"/>
            </a:endParaRPr>
          </a:p>
        </p:txBody>
      </p:sp>
      <p:sp>
        <p:nvSpPr>
          <p:cNvPr id="35" name="TextBox 34"/>
          <p:cNvSpPr txBox="1"/>
          <p:nvPr/>
        </p:nvSpPr>
        <p:spPr>
          <a:xfrm>
            <a:off x="3429000" y="3810000"/>
            <a:ext cx="2819400" cy="461665"/>
          </a:xfrm>
          <a:prstGeom prst="rect">
            <a:avLst/>
          </a:prstGeom>
          <a:noFill/>
        </p:spPr>
        <p:txBody>
          <a:bodyPr wrap="square" rtlCol="0">
            <a:spAutoFit/>
          </a:bodyPr>
          <a:lstStyle/>
          <a:p>
            <a:r>
              <a:rPr lang="en-US" dirty="0" err="1" smtClean="0">
                <a:latin typeface="Arial" pitchFamily="34" charset="0"/>
                <a:cs typeface="Arial" pitchFamily="34" charset="0"/>
              </a:rPr>
              <a:t>Austrobaileyaceae</a:t>
            </a:r>
            <a:endParaRPr lang="en-US" dirty="0">
              <a:latin typeface="Arial" pitchFamily="34" charset="0"/>
              <a:cs typeface="Arial" pitchFamily="34" charset="0"/>
            </a:endParaRPr>
          </a:p>
        </p:txBody>
      </p:sp>
      <p:sp>
        <p:nvSpPr>
          <p:cNvPr id="36" name="TextBox 35"/>
          <p:cNvSpPr txBox="1"/>
          <p:nvPr/>
        </p:nvSpPr>
        <p:spPr>
          <a:xfrm>
            <a:off x="4475273" y="3276600"/>
            <a:ext cx="1519968" cy="461665"/>
          </a:xfrm>
          <a:prstGeom prst="rect">
            <a:avLst/>
          </a:prstGeom>
          <a:noFill/>
        </p:spPr>
        <p:txBody>
          <a:bodyPr wrap="none" rtlCol="0">
            <a:spAutoFit/>
          </a:bodyPr>
          <a:lstStyle/>
          <a:p>
            <a:r>
              <a:rPr lang="en-US" dirty="0" smtClean="0">
                <a:latin typeface="Arial" pitchFamily="34" charset="0"/>
                <a:cs typeface="Arial" pitchFamily="34" charset="0"/>
              </a:rPr>
              <a:t>Monocots</a:t>
            </a:r>
            <a:endParaRPr lang="en-US" dirty="0">
              <a:latin typeface="Arial" pitchFamily="34" charset="0"/>
              <a:cs typeface="Arial" pitchFamily="34" charset="0"/>
            </a:endParaRPr>
          </a:p>
        </p:txBody>
      </p:sp>
      <p:sp>
        <p:nvSpPr>
          <p:cNvPr id="37" name="TextBox 36"/>
          <p:cNvSpPr txBox="1"/>
          <p:nvPr/>
        </p:nvSpPr>
        <p:spPr>
          <a:xfrm>
            <a:off x="5486400" y="2743200"/>
            <a:ext cx="1830950" cy="461665"/>
          </a:xfrm>
          <a:prstGeom prst="rect">
            <a:avLst/>
          </a:prstGeom>
          <a:noFill/>
        </p:spPr>
        <p:txBody>
          <a:bodyPr wrap="none" rtlCol="0">
            <a:spAutoFit/>
          </a:bodyPr>
          <a:lstStyle/>
          <a:p>
            <a:r>
              <a:rPr lang="en-US" dirty="0" err="1" smtClean="0">
                <a:latin typeface="Arial" pitchFamily="34" charset="0"/>
                <a:cs typeface="Arial" pitchFamily="34" charset="0"/>
              </a:rPr>
              <a:t>Magnoliales</a:t>
            </a:r>
            <a:endParaRPr lang="en-US" dirty="0">
              <a:latin typeface="Arial" pitchFamily="34" charset="0"/>
              <a:cs typeface="Arial" pitchFamily="34" charset="0"/>
            </a:endParaRPr>
          </a:p>
        </p:txBody>
      </p:sp>
      <p:sp>
        <p:nvSpPr>
          <p:cNvPr id="38" name="TextBox 37"/>
          <p:cNvSpPr txBox="1"/>
          <p:nvPr/>
        </p:nvSpPr>
        <p:spPr>
          <a:xfrm>
            <a:off x="6705600" y="2057400"/>
            <a:ext cx="1366080" cy="461665"/>
          </a:xfrm>
          <a:prstGeom prst="rect">
            <a:avLst/>
          </a:prstGeom>
          <a:noFill/>
        </p:spPr>
        <p:txBody>
          <a:bodyPr wrap="none" rtlCol="0">
            <a:spAutoFit/>
          </a:bodyPr>
          <a:lstStyle/>
          <a:p>
            <a:r>
              <a:rPr lang="en-US" dirty="0" err="1" smtClean="0">
                <a:latin typeface="Arial" pitchFamily="34" charset="0"/>
                <a:cs typeface="Arial" pitchFamily="34" charset="0"/>
              </a:rPr>
              <a:t>Eudicots</a:t>
            </a:r>
            <a:endParaRPr lang="en-US" dirty="0">
              <a:latin typeface="Arial" pitchFamily="34" charset="0"/>
              <a:cs typeface="Arial" pitchFamily="34" charset="0"/>
            </a:endParaRPr>
          </a:p>
        </p:txBody>
      </p:sp>
      <p:cxnSp>
        <p:nvCxnSpPr>
          <p:cNvPr id="41" name="Straight Connector 40"/>
          <p:cNvCxnSpPr/>
          <p:nvPr/>
        </p:nvCxnSpPr>
        <p:spPr bwMode="auto">
          <a:xfrm flipV="1">
            <a:off x="762000" y="1295400"/>
            <a:ext cx="0" cy="41148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50" name="TextBox 49"/>
          <p:cNvSpPr txBox="1"/>
          <p:nvPr/>
        </p:nvSpPr>
        <p:spPr>
          <a:xfrm>
            <a:off x="1447800" y="4948535"/>
            <a:ext cx="1572866" cy="461665"/>
          </a:xfrm>
          <a:prstGeom prst="rect">
            <a:avLst/>
          </a:prstGeom>
          <a:noFill/>
        </p:spPr>
        <p:txBody>
          <a:bodyPr wrap="none" rtlCol="0">
            <a:spAutoFit/>
          </a:bodyPr>
          <a:lstStyle/>
          <a:p>
            <a:r>
              <a:rPr lang="en-US" dirty="0" err="1" smtClean="0">
                <a:latin typeface="Arial" pitchFamily="34" charset="0"/>
                <a:cs typeface="Arial" pitchFamily="34" charset="0"/>
              </a:rPr>
              <a:t>Amborella</a:t>
            </a:r>
            <a:endParaRPr lang="en-US" dirty="0">
              <a:latin typeface="Arial" pitchFamily="34" charset="0"/>
              <a:cs typeface="Arial" pitchFamily="34" charset="0"/>
            </a:endParaRPr>
          </a:p>
        </p:txBody>
      </p:sp>
      <p:pic>
        <p:nvPicPr>
          <p:cNvPr id="10244" name="Picture 4"/>
          <p:cNvPicPr>
            <a:picLocks noChangeAspect="1" noChangeArrowheads="1"/>
          </p:cNvPicPr>
          <p:nvPr/>
        </p:nvPicPr>
        <p:blipFill>
          <a:blip r:embed="rId3" cstate="print"/>
          <a:srcRect/>
          <a:stretch>
            <a:fillRect/>
          </a:stretch>
        </p:blipFill>
        <p:spPr bwMode="auto">
          <a:xfrm>
            <a:off x="1219200" y="609600"/>
            <a:ext cx="904875" cy="914400"/>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a:stretch>
            <a:fillRect/>
          </a:stretch>
        </p:blipFill>
        <p:spPr bwMode="auto">
          <a:xfrm>
            <a:off x="4876800" y="609600"/>
            <a:ext cx="762000" cy="1012825"/>
          </a:xfrm>
          <a:prstGeom prst="rect">
            <a:avLst/>
          </a:prstGeom>
          <a:noFill/>
          <a:ln w="9525">
            <a:noFill/>
            <a:miter lim="800000"/>
            <a:headEnd/>
            <a:tailEnd/>
          </a:ln>
        </p:spPr>
      </p:pic>
      <p:pic>
        <p:nvPicPr>
          <p:cNvPr id="10249" name="Picture 9"/>
          <p:cNvPicPr>
            <a:picLocks noChangeAspect="1" noChangeArrowheads="1"/>
          </p:cNvPicPr>
          <p:nvPr/>
        </p:nvPicPr>
        <p:blipFill>
          <a:blip r:embed="rId5" cstate="print"/>
          <a:srcRect/>
          <a:stretch>
            <a:fillRect/>
          </a:stretch>
        </p:blipFill>
        <p:spPr bwMode="auto">
          <a:xfrm>
            <a:off x="381000" y="609600"/>
            <a:ext cx="609600" cy="928914"/>
          </a:xfrm>
          <a:prstGeom prst="rect">
            <a:avLst/>
          </a:prstGeom>
          <a:noFill/>
          <a:ln w="9525">
            <a:noFill/>
            <a:miter lim="800000"/>
            <a:headEnd/>
            <a:tailEnd/>
          </a:ln>
        </p:spPr>
      </p:pic>
      <p:pic>
        <p:nvPicPr>
          <p:cNvPr id="10248" name="Picture 8"/>
          <p:cNvPicPr>
            <a:picLocks noChangeAspect="1" noChangeArrowheads="1"/>
          </p:cNvPicPr>
          <p:nvPr/>
        </p:nvPicPr>
        <p:blipFill>
          <a:blip r:embed="rId6" cstate="print"/>
          <a:srcRect/>
          <a:stretch>
            <a:fillRect/>
          </a:stretch>
        </p:blipFill>
        <p:spPr bwMode="auto">
          <a:xfrm>
            <a:off x="4191000" y="533400"/>
            <a:ext cx="633046" cy="1066800"/>
          </a:xfrm>
          <a:prstGeom prst="rect">
            <a:avLst/>
          </a:prstGeom>
          <a:noFill/>
          <a:ln w="9525">
            <a:noFill/>
            <a:miter lim="800000"/>
            <a:headEnd/>
            <a:tailEnd/>
          </a:ln>
        </p:spPr>
      </p:pic>
      <p:pic>
        <p:nvPicPr>
          <p:cNvPr id="10247" name="Picture 7"/>
          <p:cNvPicPr>
            <a:picLocks noChangeAspect="1" noChangeArrowheads="1"/>
          </p:cNvPicPr>
          <p:nvPr/>
        </p:nvPicPr>
        <p:blipFill>
          <a:blip r:embed="rId7" cstate="print"/>
          <a:srcRect/>
          <a:stretch>
            <a:fillRect/>
          </a:stretch>
        </p:blipFill>
        <p:spPr bwMode="auto">
          <a:xfrm>
            <a:off x="6858000" y="609600"/>
            <a:ext cx="838200" cy="1042988"/>
          </a:xfrm>
          <a:prstGeom prst="rect">
            <a:avLst/>
          </a:prstGeom>
          <a:noFill/>
          <a:ln w="9525">
            <a:noFill/>
            <a:miter lim="800000"/>
            <a:headEnd/>
            <a:tailEnd/>
          </a:ln>
        </p:spPr>
      </p:pic>
      <p:pic>
        <p:nvPicPr>
          <p:cNvPr id="71682" name="Picture 2" descr="https://encrypted-tbn1.gstatic.com/images?q=tbn:ANd9GcRWbZmmG0aFPfnH8ZRsFJ0-Vhs0v0lIPcGoCiyXNW50jT_0jE0X"/>
          <p:cNvPicPr>
            <a:picLocks noChangeAspect="1" noChangeArrowheads="1"/>
          </p:cNvPicPr>
          <p:nvPr/>
        </p:nvPicPr>
        <p:blipFill>
          <a:blip r:embed="rId8" cstate="print"/>
          <a:srcRect/>
          <a:stretch>
            <a:fillRect/>
          </a:stretch>
        </p:blipFill>
        <p:spPr bwMode="auto">
          <a:xfrm>
            <a:off x="2209800" y="609600"/>
            <a:ext cx="1021246" cy="914400"/>
          </a:xfrm>
          <a:prstGeom prst="rect">
            <a:avLst/>
          </a:prstGeom>
          <a:noFill/>
        </p:spPr>
      </p:pic>
      <p:pic>
        <p:nvPicPr>
          <p:cNvPr id="71684" name="Picture 4" descr="https://encrypted-tbn3.gstatic.com/images?q=tbn:ANd9GcSt20ubgShIlEMp9vAbVHq7VSBmKS2VOrYGGHzyy40uzI-YLd97WA"/>
          <p:cNvPicPr>
            <a:picLocks noChangeAspect="1" noChangeArrowheads="1"/>
          </p:cNvPicPr>
          <p:nvPr/>
        </p:nvPicPr>
        <p:blipFill>
          <a:blip r:embed="rId9" cstate="print"/>
          <a:srcRect/>
          <a:stretch>
            <a:fillRect/>
          </a:stretch>
        </p:blipFill>
        <p:spPr bwMode="auto">
          <a:xfrm>
            <a:off x="3276600" y="609600"/>
            <a:ext cx="913486" cy="914400"/>
          </a:xfrm>
          <a:prstGeom prst="rect">
            <a:avLst/>
          </a:prstGeom>
          <a:noFill/>
        </p:spPr>
      </p:pic>
      <p:pic>
        <p:nvPicPr>
          <p:cNvPr id="10246" name="Picture 6"/>
          <p:cNvPicPr>
            <a:picLocks noChangeAspect="1" noChangeArrowheads="1"/>
          </p:cNvPicPr>
          <p:nvPr/>
        </p:nvPicPr>
        <p:blipFill>
          <a:blip r:embed="rId10" cstate="print"/>
          <a:srcRect/>
          <a:stretch>
            <a:fillRect/>
          </a:stretch>
        </p:blipFill>
        <p:spPr bwMode="auto">
          <a:xfrm>
            <a:off x="7620000" y="609600"/>
            <a:ext cx="811213" cy="1066800"/>
          </a:xfrm>
          <a:prstGeom prst="rect">
            <a:avLst/>
          </a:prstGeom>
          <a:noFill/>
          <a:ln w="9525">
            <a:noFill/>
            <a:miter lim="800000"/>
            <a:headEnd/>
            <a:tailEnd/>
          </a:ln>
        </p:spPr>
      </p:pic>
      <p:pic>
        <p:nvPicPr>
          <p:cNvPr id="71686" name="Picture 6" descr="https://encrypted-tbn3.gstatic.com/images?q=tbn:ANd9GcQfddUoVc_OHiH-_LbXXcog44jhkumC3FJxdTbkCQV_eh2j0k2LXw"/>
          <p:cNvPicPr>
            <a:picLocks noChangeAspect="1" noChangeArrowheads="1"/>
          </p:cNvPicPr>
          <p:nvPr/>
        </p:nvPicPr>
        <p:blipFill>
          <a:blip r:embed="rId11" cstate="print"/>
          <a:srcRect/>
          <a:stretch>
            <a:fillRect/>
          </a:stretch>
        </p:blipFill>
        <p:spPr bwMode="auto">
          <a:xfrm>
            <a:off x="5867400" y="609600"/>
            <a:ext cx="1097280" cy="1066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bwMode="auto">
          <a:xfrm>
            <a:off x="152400" y="0"/>
            <a:ext cx="8991600" cy="533400"/>
          </a:xfrm>
          <a:noFill/>
          <a:ln w="3175">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dirty="0" smtClean="0">
                <a:latin typeface="Arial" charset="0"/>
              </a:rPr>
              <a:t>Major Monophyletic groups of </a:t>
            </a:r>
            <a:r>
              <a:rPr lang="en-US" sz="3600" dirty="0" err="1" smtClean="0">
                <a:latin typeface="Arial" charset="0"/>
              </a:rPr>
              <a:t>tetrapods</a:t>
            </a:r>
            <a:endParaRPr lang="en-US" sz="3600" dirty="0" smtClean="0">
              <a:latin typeface="Arial" charset="0"/>
            </a:endParaRPr>
          </a:p>
        </p:txBody>
      </p:sp>
      <p:pic>
        <p:nvPicPr>
          <p:cNvPr id="40963" name="Picture 3" descr="Figure_06_09d_L"/>
          <p:cNvPicPr>
            <a:picLocks noChangeAspect="1" noChangeArrowheads="1"/>
          </p:cNvPicPr>
          <p:nvPr/>
        </p:nvPicPr>
        <p:blipFill>
          <a:blip r:embed="rId3" cstate="print"/>
          <a:srcRect/>
          <a:stretch>
            <a:fillRect/>
          </a:stretch>
        </p:blipFill>
        <p:spPr bwMode="auto">
          <a:xfrm>
            <a:off x="428625" y="769938"/>
            <a:ext cx="8286750" cy="5173662"/>
          </a:xfrm>
          <a:prstGeom prst="rect">
            <a:avLst/>
          </a:prstGeom>
          <a:noFill/>
          <a:ln w="9525">
            <a:noFill/>
            <a:miter lim="800000"/>
            <a:headEnd/>
            <a:tailEnd/>
          </a:ln>
        </p:spPr>
      </p:pic>
      <p:sp>
        <p:nvSpPr>
          <p:cNvPr id="4" name="Rectangle 3"/>
          <p:cNvSpPr>
            <a:spLocks noChangeArrowheads="1"/>
          </p:cNvSpPr>
          <p:nvPr/>
        </p:nvSpPr>
        <p:spPr bwMode="auto">
          <a:xfrm>
            <a:off x="360362" y="6019800"/>
            <a:ext cx="8783638" cy="461963"/>
          </a:xfrm>
          <a:prstGeom prst="rect">
            <a:avLst/>
          </a:prstGeom>
          <a:noFill/>
          <a:ln w="9525">
            <a:noFill/>
            <a:miter lim="800000"/>
            <a:headEnd/>
            <a:tailEnd/>
          </a:ln>
        </p:spPr>
        <p:txBody>
          <a:bodyPr wrap="none">
            <a:spAutoFit/>
          </a:bodyPr>
          <a:lstStyle/>
          <a:p>
            <a:r>
              <a:rPr lang="en-US" b="1" dirty="0" err="1">
                <a:latin typeface="Arial" charset="0"/>
                <a:cs typeface="Arial" charset="0"/>
              </a:rPr>
              <a:t>Synapomorphies</a:t>
            </a:r>
            <a:r>
              <a:rPr lang="en-US" b="1" dirty="0">
                <a:latin typeface="Arial" charset="0"/>
                <a:cs typeface="Arial" charset="0"/>
              </a:rPr>
              <a:t> reveal the relationships among </a:t>
            </a:r>
            <a:r>
              <a:rPr lang="en-US" b="1" dirty="0" err="1">
                <a:latin typeface="Arial" charset="0"/>
                <a:cs typeface="Arial" charset="0"/>
              </a:rPr>
              <a:t>tetrapods</a:t>
            </a:r>
            <a:endParaRPr lang="en-US" b="1" dirty="0">
              <a:latin typeface="Arial" charset="0"/>
              <a:cs typeface="Arial" charset="0"/>
            </a:endParaRPr>
          </a:p>
        </p:txBody>
      </p:sp>
      <p:sp>
        <p:nvSpPr>
          <p:cNvPr id="5" name="TextBox 3"/>
          <p:cNvSpPr txBox="1">
            <a:spLocks noChangeArrowheads="1"/>
          </p:cNvSpPr>
          <p:nvPr/>
        </p:nvSpPr>
        <p:spPr bwMode="auto">
          <a:xfrm>
            <a:off x="1295400" y="6396037"/>
            <a:ext cx="7116763" cy="461963"/>
          </a:xfrm>
          <a:prstGeom prst="rect">
            <a:avLst/>
          </a:prstGeom>
          <a:noFill/>
          <a:ln w="9525">
            <a:noFill/>
            <a:miter lim="800000"/>
            <a:headEnd/>
            <a:tailEnd/>
          </a:ln>
        </p:spPr>
        <p:txBody>
          <a:bodyPr wrap="none">
            <a:spAutoFit/>
          </a:bodyPr>
          <a:lstStyle/>
          <a:p>
            <a:r>
              <a:rPr lang="en-US" b="1" dirty="0">
                <a:latin typeface="Arial" charset="0"/>
                <a:cs typeface="Arial" charset="0"/>
              </a:rPr>
              <a:t>Trees built from </a:t>
            </a:r>
            <a:r>
              <a:rPr lang="en-US" b="1" dirty="0" err="1">
                <a:latin typeface="Arial" charset="0"/>
                <a:cs typeface="Arial" charset="0"/>
              </a:rPr>
              <a:t>synapomorphies</a:t>
            </a:r>
            <a:r>
              <a:rPr lang="en-US" b="1" dirty="0">
                <a:latin typeface="Arial" charset="0"/>
                <a:cs typeface="Arial" charset="0"/>
              </a:rPr>
              <a:t> = </a:t>
            </a:r>
            <a:r>
              <a:rPr lang="en-US" b="1" dirty="0" err="1">
                <a:latin typeface="Arial" charset="0"/>
                <a:cs typeface="Arial" charset="0"/>
              </a:rPr>
              <a:t>cladograms</a:t>
            </a:r>
            <a:endParaRPr lang="en-US" b="1" dirty="0">
              <a:latin typeface="Arial" charset="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4_F04"/>
          <p:cNvPicPr>
            <a:picLocks noChangeAspect="1" noChangeArrowheads="1"/>
          </p:cNvPicPr>
          <p:nvPr/>
        </p:nvPicPr>
        <p:blipFill>
          <a:blip r:embed="rId3" cstate="print"/>
          <a:srcRect/>
          <a:stretch>
            <a:fillRect/>
          </a:stretch>
        </p:blipFill>
        <p:spPr bwMode="auto">
          <a:xfrm>
            <a:off x="2590800" y="1053344"/>
            <a:ext cx="3505200" cy="2528056"/>
          </a:xfrm>
          <a:prstGeom prst="rect">
            <a:avLst/>
          </a:prstGeom>
          <a:noFill/>
          <a:ln w="9525">
            <a:noFill/>
            <a:miter lim="800000"/>
            <a:headEnd/>
            <a:tailEnd/>
          </a:ln>
        </p:spPr>
      </p:pic>
      <p:sp>
        <p:nvSpPr>
          <p:cNvPr id="13315" name="Text Box 3"/>
          <p:cNvSpPr txBox="1">
            <a:spLocks noChangeArrowheads="1"/>
          </p:cNvSpPr>
          <p:nvPr/>
        </p:nvSpPr>
        <p:spPr bwMode="auto">
          <a:xfrm>
            <a:off x="365125" y="0"/>
            <a:ext cx="8267700" cy="1200150"/>
          </a:xfrm>
          <a:prstGeom prst="rect">
            <a:avLst/>
          </a:prstGeom>
          <a:noFill/>
          <a:ln w="9525">
            <a:noFill/>
            <a:miter lim="800000"/>
            <a:headEnd/>
            <a:tailEnd/>
          </a:ln>
        </p:spPr>
        <p:txBody>
          <a:bodyPr wrap="none">
            <a:spAutoFit/>
          </a:bodyPr>
          <a:lstStyle/>
          <a:p>
            <a:r>
              <a:rPr lang="en-US" b="1">
                <a:latin typeface="Arial" charset="0"/>
                <a:cs typeface="Arial" charset="0"/>
              </a:rPr>
              <a:t>V. The Right Traits</a:t>
            </a:r>
          </a:p>
          <a:p>
            <a:r>
              <a:rPr lang="en-US">
                <a:latin typeface="Arial" charset="0"/>
                <a:cs typeface="Arial" charset="0"/>
              </a:rPr>
              <a:t>The importance of recognizing and using homologous traits</a:t>
            </a:r>
          </a:p>
          <a:p>
            <a:r>
              <a:rPr lang="en-US">
                <a:latin typeface="Arial" charset="0"/>
                <a:cs typeface="Arial" charset="0"/>
              </a:rPr>
              <a:t>         versus shared traits reflecting homoplasy</a:t>
            </a:r>
          </a:p>
        </p:txBody>
      </p:sp>
      <p:sp>
        <p:nvSpPr>
          <p:cNvPr id="13316" name="Text Box 4"/>
          <p:cNvSpPr txBox="1">
            <a:spLocks noChangeArrowheads="1"/>
          </p:cNvSpPr>
          <p:nvPr/>
        </p:nvSpPr>
        <p:spPr bwMode="auto">
          <a:xfrm>
            <a:off x="0" y="4625975"/>
            <a:ext cx="9169400" cy="2308225"/>
          </a:xfrm>
          <a:prstGeom prst="rect">
            <a:avLst/>
          </a:prstGeom>
          <a:noFill/>
          <a:ln w="9525">
            <a:noFill/>
            <a:miter lim="800000"/>
            <a:headEnd/>
            <a:tailEnd/>
          </a:ln>
        </p:spPr>
        <p:txBody>
          <a:bodyPr wrap="none">
            <a:spAutoFit/>
          </a:bodyPr>
          <a:lstStyle/>
          <a:p>
            <a:r>
              <a:rPr lang="en-US" dirty="0">
                <a:latin typeface="Arial" charset="0"/>
                <a:cs typeface="Arial" charset="0"/>
              </a:rPr>
              <a:t>Homology: A trait that is similar between two species because of </a:t>
            </a:r>
          </a:p>
          <a:p>
            <a:r>
              <a:rPr lang="en-US" dirty="0">
                <a:latin typeface="Arial" charset="0"/>
                <a:cs typeface="Arial" charset="0"/>
              </a:rPr>
              <a:t>                   inheritance of that trait from a common ancestor</a:t>
            </a:r>
          </a:p>
          <a:p>
            <a:endParaRPr lang="en-US" dirty="0">
              <a:latin typeface="Arial" charset="0"/>
              <a:cs typeface="Arial" charset="0"/>
            </a:endParaRPr>
          </a:p>
          <a:p>
            <a:r>
              <a:rPr lang="en-US" dirty="0" err="1">
                <a:latin typeface="Arial" charset="0"/>
                <a:cs typeface="Arial" charset="0"/>
              </a:rPr>
              <a:t>Homoplasy</a:t>
            </a:r>
            <a:r>
              <a:rPr lang="en-US" dirty="0">
                <a:latin typeface="Arial" charset="0"/>
                <a:cs typeface="Arial" charset="0"/>
              </a:rPr>
              <a:t>: A trait that is similar between two species because of </a:t>
            </a:r>
          </a:p>
          <a:p>
            <a:r>
              <a:rPr lang="en-US" dirty="0">
                <a:latin typeface="Arial" charset="0"/>
                <a:cs typeface="Arial" charset="0"/>
              </a:rPr>
              <a:t>                     convergent evolution, parallelism or reversal, but not</a:t>
            </a:r>
          </a:p>
          <a:p>
            <a:r>
              <a:rPr lang="en-US" dirty="0">
                <a:latin typeface="Arial" charset="0"/>
                <a:cs typeface="Arial" charset="0"/>
              </a:rPr>
              <a:t>                     because of shared ancestry</a:t>
            </a:r>
          </a:p>
        </p:txBody>
      </p:sp>
      <p:pic>
        <p:nvPicPr>
          <p:cNvPr id="5" name="Picture 3" descr="Figure_06_09e_L"/>
          <p:cNvPicPr>
            <a:picLocks noChangeAspect="1" noChangeArrowheads="1"/>
          </p:cNvPicPr>
          <p:nvPr/>
        </p:nvPicPr>
        <p:blipFill>
          <a:blip r:embed="rId4" cstate="print"/>
          <a:srcRect b="49704"/>
          <a:stretch>
            <a:fillRect/>
          </a:stretch>
        </p:blipFill>
        <p:spPr bwMode="auto">
          <a:xfrm>
            <a:off x="2514600" y="3429000"/>
            <a:ext cx="3733800" cy="1229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0" y="228600"/>
            <a:ext cx="9144000" cy="6524625"/>
          </a:xfrm>
          <a:prstGeom prst="rect">
            <a:avLst/>
          </a:prstGeom>
          <a:noFill/>
          <a:ln w="9525">
            <a:noFill/>
            <a:miter lim="800000"/>
            <a:headEnd/>
            <a:tailEnd/>
          </a:ln>
        </p:spPr>
        <p:txBody>
          <a:bodyPr>
            <a:spAutoFit/>
          </a:bodyPr>
          <a:lstStyle/>
          <a:p>
            <a:r>
              <a:rPr lang="en-US" sz="2200" b="1">
                <a:latin typeface="Arial" charset="0"/>
                <a:cs typeface="Arial" charset="0"/>
              </a:rPr>
              <a:t>Homoplasy: </a:t>
            </a:r>
          </a:p>
          <a:p>
            <a:r>
              <a:rPr lang="en-US" sz="2200">
                <a:latin typeface="Arial" charset="0"/>
                <a:cs typeface="Arial" charset="0"/>
              </a:rPr>
              <a:t>A trait that is similar between two species because of convergent evolution, parallelism or reversal, but not because of shared ancestry</a:t>
            </a:r>
          </a:p>
          <a:p>
            <a:endParaRPr lang="en-US" sz="2200">
              <a:latin typeface="Arial" charset="0"/>
              <a:cs typeface="Arial" charset="0"/>
            </a:endParaRPr>
          </a:p>
          <a:p>
            <a:endParaRPr lang="en-US" sz="2200">
              <a:latin typeface="Arial" charset="0"/>
              <a:cs typeface="Arial" charset="0"/>
            </a:endParaRPr>
          </a:p>
          <a:p>
            <a:r>
              <a:rPr lang="en-US" sz="2200" b="1">
                <a:latin typeface="Arial" charset="0"/>
                <a:cs typeface="Arial" charset="0"/>
              </a:rPr>
              <a:t>Convergent evolution: </a:t>
            </a:r>
          </a:p>
          <a:p>
            <a:r>
              <a:rPr lang="en-US" sz="2200">
                <a:latin typeface="Arial" charset="0"/>
                <a:cs typeface="Arial" charset="0"/>
              </a:rPr>
              <a:t>Similarity between species that is caused by a similar but evolutionarily independent response to similar selection pressures (great evidence for an adaptation). Ancestors are different in appearance, but the two descendants now look alike for that trait.</a:t>
            </a:r>
          </a:p>
          <a:p>
            <a:endParaRPr lang="en-US" sz="2200">
              <a:latin typeface="Arial" charset="0"/>
              <a:cs typeface="Arial" charset="0"/>
            </a:endParaRPr>
          </a:p>
          <a:p>
            <a:endParaRPr lang="en-US" sz="2200">
              <a:latin typeface="Arial" charset="0"/>
              <a:cs typeface="Arial" charset="0"/>
            </a:endParaRPr>
          </a:p>
          <a:p>
            <a:r>
              <a:rPr lang="en-US" sz="2200" b="1">
                <a:latin typeface="Arial" charset="0"/>
                <a:cs typeface="Arial" charset="0"/>
              </a:rPr>
              <a:t>Parallelism: </a:t>
            </a:r>
          </a:p>
          <a:p>
            <a:r>
              <a:rPr lang="en-US" sz="2200">
                <a:latin typeface="Arial" charset="0"/>
                <a:cs typeface="Arial" charset="0"/>
              </a:rPr>
              <a:t>The independent acquisition in 2 or more related descendant species of similar derived character (great evidence for an adaptation, often same genes, but different alleles). Ancestors look similar and so do the descendants.</a:t>
            </a:r>
          </a:p>
          <a:p>
            <a:endParaRPr lang="en-US" sz="2200">
              <a:latin typeface="Arial" charset="0"/>
              <a:cs typeface="Arial" charset="0"/>
            </a:endParaRPr>
          </a:p>
          <a:p>
            <a:r>
              <a:rPr lang="en-US" sz="2200" b="1">
                <a:latin typeface="Arial" charset="0"/>
                <a:cs typeface="Arial" charset="0"/>
              </a:rPr>
              <a:t>Reversal: </a:t>
            </a:r>
            <a:r>
              <a:rPr lang="en-US" sz="2200">
                <a:latin typeface="Arial" charset="0"/>
                <a:cs typeface="Arial" charset="0"/>
              </a:rPr>
              <a:t>return to an ancestral condition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a:stretch>
            <a:fillRect/>
          </a:stretch>
        </p:blipFill>
        <p:spPr bwMode="auto">
          <a:xfrm>
            <a:off x="1828800" y="1981200"/>
            <a:ext cx="2995613" cy="4191000"/>
          </a:xfrm>
          <a:prstGeom prst="rect">
            <a:avLst/>
          </a:prstGeom>
          <a:noFill/>
          <a:ln w="9525">
            <a:noFill/>
            <a:miter lim="800000"/>
            <a:headEnd/>
            <a:tailEnd/>
          </a:ln>
        </p:spPr>
      </p:pic>
      <p:pic>
        <p:nvPicPr>
          <p:cNvPr id="15363" name="Picture 5"/>
          <p:cNvPicPr>
            <a:picLocks noChangeAspect="1" noChangeArrowheads="1"/>
          </p:cNvPicPr>
          <p:nvPr/>
        </p:nvPicPr>
        <p:blipFill>
          <a:blip r:embed="rId4" cstate="print"/>
          <a:srcRect/>
          <a:stretch>
            <a:fillRect/>
          </a:stretch>
        </p:blipFill>
        <p:spPr bwMode="auto">
          <a:xfrm>
            <a:off x="5029200" y="4114800"/>
            <a:ext cx="3276600" cy="2076450"/>
          </a:xfrm>
          <a:prstGeom prst="rect">
            <a:avLst/>
          </a:prstGeom>
          <a:noFill/>
          <a:ln w="9525">
            <a:noFill/>
            <a:miter lim="800000"/>
            <a:headEnd/>
            <a:tailEnd/>
          </a:ln>
        </p:spPr>
      </p:pic>
      <p:pic>
        <p:nvPicPr>
          <p:cNvPr id="15364" name="Picture 6"/>
          <p:cNvPicPr>
            <a:picLocks noChangeAspect="1" noChangeArrowheads="1"/>
          </p:cNvPicPr>
          <p:nvPr/>
        </p:nvPicPr>
        <p:blipFill>
          <a:blip r:embed="rId5" cstate="print"/>
          <a:srcRect/>
          <a:stretch>
            <a:fillRect/>
          </a:stretch>
        </p:blipFill>
        <p:spPr bwMode="auto">
          <a:xfrm>
            <a:off x="5410200" y="304800"/>
            <a:ext cx="2743200" cy="1711325"/>
          </a:xfrm>
          <a:prstGeom prst="rect">
            <a:avLst/>
          </a:prstGeom>
          <a:noFill/>
          <a:ln w="9525">
            <a:noFill/>
            <a:miter lim="800000"/>
            <a:headEnd/>
            <a:tailEnd/>
          </a:ln>
        </p:spPr>
      </p:pic>
      <p:pic>
        <p:nvPicPr>
          <p:cNvPr id="15365" name="Picture 7"/>
          <p:cNvPicPr>
            <a:picLocks noChangeAspect="1" noChangeArrowheads="1"/>
          </p:cNvPicPr>
          <p:nvPr/>
        </p:nvPicPr>
        <p:blipFill>
          <a:blip r:embed="rId6" cstate="print"/>
          <a:srcRect/>
          <a:stretch>
            <a:fillRect/>
          </a:stretch>
        </p:blipFill>
        <p:spPr bwMode="auto">
          <a:xfrm>
            <a:off x="5410200" y="2286000"/>
            <a:ext cx="3048000" cy="1673225"/>
          </a:xfrm>
          <a:prstGeom prst="rect">
            <a:avLst/>
          </a:prstGeom>
          <a:noFill/>
          <a:ln w="9525">
            <a:noFill/>
            <a:miter lim="800000"/>
            <a:headEnd/>
            <a:tailEnd/>
          </a:ln>
        </p:spPr>
      </p:pic>
      <p:sp>
        <p:nvSpPr>
          <p:cNvPr id="15366" name="Text Box 8"/>
          <p:cNvSpPr txBox="1">
            <a:spLocks noChangeArrowheads="1"/>
          </p:cNvSpPr>
          <p:nvPr/>
        </p:nvSpPr>
        <p:spPr bwMode="auto">
          <a:xfrm>
            <a:off x="5394325" y="5984875"/>
            <a:ext cx="2735263" cy="461963"/>
          </a:xfrm>
          <a:prstGeom prst="rect">
            <a:avLst/>
          </a:prstGeom>
          <a:noFill/>
          <a:ln w="9525">
            <a:noFill/>
            <a:miter lim="800000"/>
            <a:headEnd/>
            <a:tailEnd/>
          </a:ln>
        </p:spPr>
        <p:txBody>
          <a:bodyPr wrap="none">
            <a:spAutoFit/>
          </a:bodyPr>
          <a:lstStyle/>
          <a:p>
            <a:r>
              <a:rPr lang="en-US">
                <a:latin typeface="Arial" charset="0"/>
                <a:cs typeface="Arial" charset="0"/>
              </a:rPr>
              <a:t>Length of Filament</a:t>
            </a:r>
          </a:p>
        </p:txBody>
      </p:sp>
      <p:sp>
        <p:nvSpPr>
          <p:cNvPr id="15367" name="Oval 9"/>
          <p:cNvSpPr>
            <a:spLocks noChangeArrowheads="1"/>
          </p:cNvSpPr>
          <p:nvPr/>
        </p:nvSpPr>
        <p:spPr bwMode="auto">
          <a:xfrm>
            <a:off x="4267200" y="2971800"/>
            <a:ext cx="685800" cy="609600"/>
          </a:xfrm>
          <a:prstGeom prst="ellipse">
            <a:avLst/>
          </a:prstGeom>
          <a:noFill/>
          <a:ln w="38100">
            <a:solidFill>
              <a:srgbClr val="FF0000"/>
            </a:solidFill>
            <a:round/>
            <a:headEnd/>
            <a:tailEnd/>
          </a:ln>
        </p:spPr>
        <p:txBody>
          <a:bodyPr wrap="none" anchor="ctr"/>
          <a:lstStyle/>
          <a:p>
            <a:endParaRPr lang="en-US"/>
          </a:p>
        </p:txBody>
      </p:sp>
      <p:sp>
        <p:nvSpPr>
          <p:cNvPr id="15368" name="Text Box 10"/>
          <p:cNvSpPr txBox="1">
            <a:spLocks noChangeArrowheads="1"/>
          </p:cNvSpPr>
          <p:nvPr/>
        </p:nvSpPr>
        <p:spPr bwMode="auto">
          <a:xfrm>
            <a:off x="7391400" y="838200"/>
            <a:ext cx="1844675" cy="461963"/>
          </a:xfrm>
          <a:prstGeom prst="rect">
            <a:avLst/>
          </a:prstGeom>
          <a:noFill/>
          <a:ln w="9525">
            <a:noFill/>
            <a:miter lim="800000"/>
            <a:headEnd/>
            <a:tailEnd/>
          </a:ln>
        </p:spPr>
        <p:txBody>
          <a:bodyPr wrap="none">
            <a:spAutoFit/>
          </a:bodyPr>
          <a:lstStyle/>
          <a:p>
            <a:r>
              <a:rPr lang="en-US">
                <a:latin typeface="Arial" charset="0"/>
                <a:cs typeface="Arial" charset="0"/>
              </a:rPr>
              <a:t>Brazil South</a:t>
            </a:r>
          </a:p>
        </p:txBody>
      </p:sp>
      <p:sp>
        <p:nvSpPr>
          <p:cNvPr id="15369" name="Text Box 12"/>
          <p:cNvSpPr txBox="1">
            <a:spLocks noChangeArrowheads="1"/>
          </p:cNvSpPr>
          <p:nvPr/>
        </p:nvSpPr>
        <p:spPr bwMode="auto">
          <a:xfrm>
            <a:off x="6705600" y="5029200"/>
            <a:ext cx="2066925" cy="461963"/>
          </a:xfrm>
          <a:prstGeom prst="rect">
            <a:avLst/>
          </a:prstGeom>
          <a:noFill/>
          <a:ln w="9525">
            <a:noFill/>
            <a:miter lim="800000"/>
            <a:headEnd/>
            <a:tailEnd/>
          </a:ln>
        </p:spPr>
        <p:txBody>
          <a:bodyPr wrap="none">
            <a:spAutoFit/>
          </a:bodyPr>
          <a:lstStyle/>
          <a:p>
            <a:r>
              <a:rPr lang="en-US">
                <a:latin typeface="Arial" charset="0"/>
                <a:cs typeface="Arial" charset="0"/>
              </a:rPr>
              <a:t>South x North</a:t>
            </a:r>
          </a:p>
        </p:txBody>
      </p:sp>
      <p:sp>
        <p:nvSpPr>
          <p:cNvPr id="15370" name="Text Box 13"/>
          <p:cNvSpPr txBox="1">
            <a:spLocks noChangeArrowheads="1"/>
          </p:cNvSpPr>
          <p:nvPr/>
        </p:nvSpPr>
        <p:spPr bwMode="auto">
          <a:xfrm>
            <a:off x="288925" y="41275"/>
            <a:ext cx="5395913" cy="461963"/>
          </a:xfrm>
          <a:prstGeom prst="rect">
            <a:avLst/>
          </a:prstGeom>
          <a:noFill/>
          <a:ln w="9525">
            <a:noFill/>
            <a:miter lim="800000"/>
            <a:headEnd/>
            <a:tailEnd/>
          </a:ln>
        </p:spPr>
        <p:txBody>
          <a:bodyPr wrap="none">
            <a:spAutoFit/>
          </a:bodyPr>
          <a:lstStyle/>
          <a:p>
            <a:r>
              <a:rPr lang="en-US" b="1">
                <a:latin typeface="Arial" charset="0"/>
                <a:cs typeface="Arial" charset="0"/>
              </a:rPr>
              <a:t>Parallel Evolution of Mating System</a:t>
            </a:r>
          </a:p>
        </p:txBody>
      </p:sp>
      <p:sp>
        <p:nvSpPr>
          <p:cNvPr id="15371" name="Text Box 14"/>
          <p:cNvSpPr txBox="1">
            <a:spLocks noChangeArrowheads="1"/>
          </p:cNvSpPr>
          <p:nvPr/>
        </p:nvSpPr>
        <p:spPr bwMode="auto">
          <a:xfrm>
            <a:off x="2286000" y="1066800"/>
            <a:ext cx="2932113" cy="457200"/>
          </a:xfrm>
          <a:prstGeom prst="rect">
            <a:avLst/>
          </a:prstGeom>
          <a:noFill/>
          <a:ln w="9525">
            <a:noFill/>
            <a:miter lim="800000"/>
            <a:headEnd/>
            <a:tailEnd/>
          </a:ln>
        </p:spPr>
        <p:txBody>
          <a:bodyPr wrap="none">
            <a:spAutoFit/>
          </a:bodyPr>
          <a:lstStyle/>
          <a:p>
            <a:r>
              <a:rPr lang="en-US" i="1"/>
              <a:t>Eichhornia paniculata</a:t>
            </a:r>
          </a:p>
        </p:txBody>
      </p:sp>
      <p:pic>
        <p:nvPicPr>
          <p:cNvPr id="15372" name="Picture 15"/>
          <p:cNvPicPr>
            <a:picLocks noChangeAspect="1" noChangeArrowheads="1"/>
          </p:cNvPicPr>
          <p:nvPr/>
        </p:nvPicPr>
        <p:blipFill>
          <a:blip r:embed="rId7" cstate="print"/>
          <a:srcRect l="6879" t="10432" r="57143" b="20276"/>
          <a:stretch>
            <a:fillRect/>
          </a:stretch>
        </p:blipFill>
        <p:spPr bwMode="auto">
          <a:xfrm>
            <a:off x="228600" y="685800"/>
            <a:ext cx="1295400" cy="1676400"/>
          </a:xfrm>
          <a:prstGeom prst="rect">
            <a:avLst/>
          </a:prstGeom>
          <a:noFill/>
          <a:ln w="9525">
            <a:noFill/>
            <a:miter lim="800000"/>
            <a:headEnd/>
            <a:tailEnd/>
          </a:ln>
        </p:spPr>
      </p:pic>
      <p:sp>
        <p:nvSpPr>
          <p:cNvPr id="15373" name="TextBox 14"/>
          <p:cNvSpPr txBox="1">
            <a:spLocks noChangeArrowheads="1"/>
          </p:cNvSpPr>
          <p:nvPr/>
        </p:nvSpPr>
        <p:spPr bwMode="auto">
          <a:xfrm>
            <a:off x="685800" y="6096000"/>
            <a:ext cx="3606800" cy="461963"/>
          </a:xfrm>
          <a:prstGeom prst="rect">
            <a:avLst/>
          </a:prstGeom>
          <a:noFill/>
          <a:ln w="9525">
            <a:noFill/>
            <a:miter lim="800000"/>
            <a:headEnd/>
            <a:tailEnd/>
          </a:ln>
        </p:spPr>
        <p:txBody>
          <a:bodyPr wrap="none">
            <a:spAutoFit/>
          </a:bodyPr>
          <a:lstStyle/>
          <a:p>
            <a:r>
              <a:rPr lang="en-US">
                <a:latin typeface="Arial" charset="0"/>
                <a:cs typeface="Arial" charset="0"/>
              </a:rPr>
              <a:t>Fenster and Barrett 1995</a:t>
            </a:r>
          </a:p>
        </p:txBody>
      </p:sp>
      <p:sp>
        <p:nvSpPr>
          <p:cNvPr id="15374" name="Text Box 10"/>
          <p:cNvSpPr txBox="1">
            <a:spLocks noChangeArrowheads="1"/>
          </p:cNvSpPr>
          <p:nvPr/>
        </p:nvSpPr>
        <p:spPr bwMode="auto">
          <a:xfrm>
            <a:off x="7239000" y="3048000"/>
            <a:ext cx="1793875" cy="461963"/>
          </a:xfrm>
          <a:prstGeom prst="rect">
            <a:avLst/>
          </a:prstGeom>
          <a:noFill/>
          <a:ln w="9525">
            <a:noFill/>
            <a:miter lim="800000"/>
            <a:headEnd/>
            <a:tailEnd/>
          </a:ln>
        </p:spPr>
        <p:txBody>
          <a:bodyPr wrap="none">
            <a:spAutoFit/>
          </a:bodyPr>
          <a:lstStyle/>
          <a:p>
            <a:r>
              <a:rPr lang="en-US">
                <a:latin typeface="Arial" charset="0"/>
                <a:cs typeface="Arial" charset="0"/>
              </a:rPr>
              <a:t>Brazil North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914400" y="228600"/>
            <a:ext cx="3352800" cy="2933700"/>
          </a:xfrm>
          <a:prstGeom prst="rect">
            <a:avLst/>
          </a:prstGeom>
          <a:noFill/>
          <a:ln w="9525">
            <a:noFill/>
            <a:miter lim="800000"/>
            <a:headEnd/>
            <a:tailEnd/>
          </a:ln>
        </p:spPr>
      </p:pic>
      <p:pic>
        <p:nvPicPr>
          <p:cNvPr id="16387" name="Picture 5"/>
          <p:cNvPicPr>
            <a:picLocks noChangeAspect="1" noChangeArrowheads="1"/>
          </p:cNvPicPr>
          <p:nvPr/>
        </p:nvPicPr>
        <p:blipFill>
          <a:blip r:embed="rId4" cstate="print"/>
          <a:srcRect/>
          <a:stretch>
            <a:fillRect/>
          </a:stretch>
        </p:blipFill>
        <p:spPr bwMode="auto">
          <a:xfrm>
            <a:off x="5257800" y="304800"/>
            <a:ext cx="2895600" cy="2871788"/>
          </a:xfrm>
          <a:prstGeom prst="rect">
            <a:avLst/>
          </a:prstGeom>
          <a:noFill/>
          <a:ln w="9525">
            <a:noFill/>
            <a:miter lim="800000"/>
            <a:headEnd/>
            <a:tailEnd/>
          </a:ln>
        </p:spPr>
      </p:pic>
      <p:sp>
        <p:nvSpPr>
          <p:cNvPr id="16388" name="Text Box 6"/>
          <p:cNvSpPr txBox="1">
            <a:spLocks noChangeArrowheads="1"/>
          </p:cNvSpPr>
          <p:nvPr/>
        </p:nvSpPr>
        <p:spPr bwMode="auto">
          <a:xfrm>
            <a:off x="0" y="3276600"/>
            <a:ext cx="9102725" cy="708025"/>
          </a:xfrm>
          <a:prstGeom prst="rect">
            <a:avLst/>
          </a:prstGeom>
          <a:noFill/>
          <a:ln w="9525">
            <a:noFill/>
            <a:miter lim="800000"/>
            <a:headEnd/>
            <a:tailEnd/>
          </a:ln>
        </p:spPr>
        <p:txBody>
          <a:bodyPr wrap="none">
            <a:spAutoFit/>
          </a:bodyPr>
          <a:lstStyle/>
          <a:p>
            <a:r>
              <a:rPr lang="en-US" sz="2000" b="1">
                <a:latin typeface="Arial" charset="0"/>
                <a:cs typeface="Arial" charset="0"/>
              </a:rPr>
              <a:t>Convergent evolution of succulence: Euphorbiaceae left, Cactaceae right</a:t>
            </a:r>
          </a:p>
          <a:p>
            <a:r>
              <a:rPr lang="en-US" sz="2000" b="1">
                <a:latin typeface="Arial" charset="0"/>
                <a:cs typeface="Arial" charset="0"/>
              </a:rPr>
              <a:t>The trait succulence is a homoplasy arising from convergent evolution</a:t>
            </a:r>
          </a:p>
        </p:txBody>
      </p:sp>
      <p:pic>
        <p:nvPicPr>
          <p:cNvPr id="16389" name="Picture 7"/>
          <p:cNvPicPr>
            <a:picLocks noChangeAspect="1" noChangeArrowheads="1"/>
          </p:cNvPicPr>
          <p:nvPr/>
        </p:nvPicPr>
        <p:blipFill>
          <a:blip r:embed="rId5" cstate="print"/>
          <a:srcRect/>
          <a:stretch>
            <a:fillRect/>
          </a:stretch>
        </p:blipFill>
        <p:spPr bwMode="auto">
          <a:xfrm>
            <a:off x="5334000" y="4057650"/>
            <a:ext cx="2857500" cy="2800350"/>
          </a:xfrm>
          <a:prstGeom prst="rect">
            <a:avLst/>
          </a:prstGeom>
          <a:noFill/>
          <a:ln w="9525">
            <a:noFill/>
            <a:miter lim="800000"/>
            <a:headEnd/>
            <a:tailEnd/>
          </a:ln>
        </p:spPr>
      </p:pic>
      <p:pic>
        <p:nvPicPr>
          <p:cNvPr id="16390" name="Picture 8"/>
          <p:cNvPicPr>
            <a:picLocks noChangeAspect="1" noChangeArrowheads="1"/>
          </p:cNvPicPr>
          <p:nvPr/>
        </p:nvPicPr>
        <p:blipFill>
          <a:blip r:embed="rId6" cstate="print"/>
          <a:srcRect/>
          <a:stretch>
            <a:fillRect/>
          </a:stretch>
        </p:blipFill>
        <p:spPr bwMode="auto">
          <a:xfrm>
            <a:off x="1447800" y="4114800"/>
            <a:ext cx="27432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cstate="print"/>
          <a:srcRect/>
          <a:stretch>
            <a:fillRect/>
          </a:stretch>
        </p:blipFill>
        <p:spPr bwMode="auto">
          <a:xfrm>
            <a:off x="2438400" y="0"/>
            <a:ext cx="3810000" cy="5181600"/>
          </a:xfrm>
          <a:prstGeom prst="rect">
            <a:avLst/>
          </a:prstGeom>
          <a:noFill/>
          <a:ln w="9525">
            <a:noFill/>
            <a:miter lim="800000"/>
            <a:headEnd/>
            <a:tailEnd/>
          </a:ln>
        </p:spPr>
      </p:pic>
      <p:sp>
        <p:nvSpPr>
          <p:cNvPr id="17411" name="Rectangle 5"/>
          <p:cNvSpPr>
            <a:spLocks noChangeArrowheads="1"/>
          </p:cNvSpPr>
          <p:nvPr/>
        </p:nvSpPr>
        <p:spPr bwMode="auto">
          <a:xfrm>
            <a:off x="23813" y="5189538"/>
            <a:ext cx="9034462" cy="1568450"/>
          </a:xfrm>
          <a:prstGeom prst="rect">
            <a:avLst/>
          </a:prstGeom>
          <a:noFill/>
          <a:ln w="9525">
            <a:noFill/>
            <a:miter lim="800000"/>
            <a:headEnd/>
            <a:tailEnd/>
          </a:ln>
        </p:spPr>
        <p:txBody>
          <a:bodyPr wrap="none" anchor="ctr">
            <a:spAutoFit/>
          </a:bodyPr>
          <a:lstStyle/>
          <a:p>
            <a:r>
              <a:rPr lang="en-US">
                <a:latin typeface="Arial" charset="0"/>
                <a:cs typeface="Arial" charset="0"/>
              </a:rPr>
              <a:t>The skulls of the </a:t>
            </a:r>
            <a:r>
              <a:rPr lang="en-US">
                <a:latin typeface="Arial" charset="0"/>
                <a:cs typeface="Arial" charset="0"/>
                <a:hlinkClick r:id="rId4" tooltip="Thylacine"/>
              </a:rPr>
              <a:t>Thylacine</a:t>
            </a:r>
            <a:r>
              <a:rPr lang="en-US">
                <a:latin typeface="Arial" charset="0"/>
                <a:cs typeface="Arial" charset="0"/>
              </a:rPr>
              <a:t> (left) and the Grey Wolf, </a:t>
            </a:r>
            <a:r>
              <a:rPr lang="en-US" i="1">
                <a:latin typeface="Arial" charset="0"/>
                <a:cs typeface="Arial" charset="0"/>
                <a:hlinkClick r:id="rId5" tooltip="Canis lupus"/>
              </a:rPr>
              <a:t>Canis lupus</a:t>
            </a:r>
            <a:r>
              <a:rPr lang="en-US">
                <a:latin typeface="Arial" charset="0"/>
                <a:cs typeface="Arial" charset="0"/>
              </a:rPr>
              <a:t>, </a:t>
            </a:r>
          </a:p>
          <a:p>
            <a:r>
              <a:rPr lang="en-US">
                <a:latin typeface="Arial" charset="0"/>
                <a:cs typeface="Arial" charset="0"/>
              </a:rPr>
              <a:t>are almost identical, although the species are only very distantly </a:t>
            </a:r>
          </a:p>
          <a:p>
            <a:r>
              <a:rPr lang="en-US">
                <a:latin typeface="Arial" charset="0"/>
                <a:cs typeface="Arial" charset="0"/>
              </a:rPr>
              <a:t>related (different </a:t>
            </a:r>
            <a:r>
              <a:rPr lang="en-US">
                <a:latin typeface="Arial" charset="0"/>
                <a:cs typeface="Arial" charset="0"/>
                <a:hlinkClick r:id="rId6" tooltip="Infraclass"/>
              </a:rPr>
              <a:t>infraclasses</a:t>
            </a:r>
            <a:r>
              <a:rPr lang="en-US">
                <a:latin typeface="Arial" charset="0"/>
                <a:cs typeface="Arial" charset="0"/>
              </a:rPr>
              <a:t>). The skull shape of the Red Fox, </a:t>
            </a:r>
          </a:p>
          <a:p>
            <a:r>
              <a:rPr lang="en-US" i="1">
                <a:latin typeface="Arial" charset="0"/>
                <a:cs typeface="Arial" charset="0"/>
                <a:hlinkClick r:id="rId7" tooltip="Vulpes vulpes"/>
              </a:rPr>
              <a:t>Vulpes vulpes</a:t>
            </a:r>
            <a:r>
              <a:rPr lang="en-US">
                <a:latin typeface="Arial" charset="0"/>
                <a:cs typeface="Arial" charset="0"/>
              </a:rPr>
              <a:t>, is even closer to that of the Thylacine.</a:t>
            </a:r>
          </a:p>
        </p:txBody>
      </p:sp>
      <p:sp>
        <p:nvSpPr>
          <p:cNvPr id="17412" name="Text Box 6"/>
          <p:cNvSpPr txBox="1">
            <a:spLocks noChangeArrowheads="1"/>
          </p:cNvSpPr>
          <p:nvPr/>
        </p:nvSpPr>
        <p:spPr bwMode="auto">
          <a:xfrm>
            <a:off x="6313488" y="685800"/>
            <a:ext cx="2830512" cy="1200150"/>
          </a:xfrm>
          <a:prstGeom prst="rect">
            <a:avLst/>
          </a:prstGeom>
          <a:noFill/>
          <a:ln w="9525">
            <a:noFill/>
            <a:miter lim="800000"/>
            <a:headEnd/>
            <a:tailEnd/>
          </a:ln>
        </p:spPr>
        <p:txBody>
          <a:bodyPr>
            <a:spAutoFit/>
          </a:bodyPr>
          <a:lstStyle/>
          <a:p>
            <a:r>
              <a:rPr lang="en-US">
                <a:latin typeface="Arial" charset="0"/>
                <a:cs typeface="Arial" charset="0"/>
              </a:rPr>
              <a:t>Convergent evolution</a:t>
            </a:r>
          </a:p>
          <a:p>
            <a:r>
              <a:rPr lang="en-US">
                <a:latin typeface="Arial" charset="0"/>
                <a:cs typeface="Arial" charset="0"/>
              </a:rPr>
              <a:t>within mammals</a:t>
            </a:r>
          </a:p>
        </p:txBody>
      </p:sp>
      <p:sp>
        <p:nvSpPr>
          <p:cNvPr id="17413" name="TextBox 4"/>
          <p:cNvSpPr txBox="1">
            <a:spLocks noChangeArrowheads="1"/>
          </p:cNvSpPr>
          <p:nvPr/>
        </p:nvSpPr>
        <p:spPr bwMode="auto">
          <a:xfrm>
            <a:off x="0" y="1752600"/>
            <a:ext cx="2308225" cy="830263"/>
          </a:xfrm>
          <a:prstGeom prst="rect">
            <a:avLst/>
          </a:prstGeom>
          <a:noFill/>
          <a:ln w="9525">
            <a:noFill/>
            <a:miter lim="800000"/>
            <a:headEnd/>
            <a:tailEnd/>
          </a:ln>
        </p:spPr>
        <p:txBody>
          <a:bodyPr wrap="none">
            <a:spAutoFit/>
          </a:bodyPr>
          <a:lstStyle/>
          <a:p>
            <a:r>
              <a:rPr lang="en-US">
                <a:latin typeface="Arial" charset="0"/>
                <a:cs typeface="Arial" charset="0"/>
              </a:rPr>
              <a:t>Marsupial</a:t>
            </a:r>
          </a:p>
          <a:p>
            <a:r>
              <a:rPr lang="en-US">
                <a:latin typeface="Arial" charset="0"/>
                <a:cs typeface="Arial" charset="0"/>
              </a:rPr>
              <a:t>Tasmanian wolf</a:t>
            </a:r>
          </a:p>
        </p:txBody>
      </p:sp>
      <p:sp>
        <p:nvSpPr>
          <p:cNvPr id="17414" name="TextBox 5"/>
          <p:cNvSpPr txBox="1">
            <a:spLocks noChangeArrowheads="1"/>
          </p:cNvSpPr>
          <p:nvPr/>
        </p:nvSpPr>
        <p:spPr bwMode="auto">
          <a:xfrm>
            <a:off x="6705600" y="2057400"/>
            <a:ext cx="1546225" cy="461963"/>
          </a:xfrm>
          <a:prstGeom prst="rect">
            <a:avLst/>
          </a:prstGeom>
          <a:noFill/>
          <a:ln w="9525">
            <a:noFill/>
            <a:miter lim="800000"/>
            <a:headEnd/>
            <a:tailEnd/>
          </a:ln>
        </p:spPr>
        <p:txBody>
          <a:bodyPr wrap="none">
            <a:spAutoFit/>
          </a:bodyPr>
          <a:lstStyle/>
          <a:p>
            <a:r>
              <a:rPr lang="en-US">
                <a:latin typeface="Arial" charset="0"/>
                <a:cs typeface="Arial" charset="0"/>
              </a:rPr>
              <a:t>Grey Wolf</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04_F06a"/>
          <p:cNvPicPr>
            <a:picLocks noChangeAspect="1" noChangeArrowheads="1"/>
          </p:cNvPicPr>
          <p:nvPr/>
        </p:nvPicPr>
        <p:blipFill>
          <a:blip r:embed="rId3" cstate="print"/>
          <a:srcRect/>
          <a:stretch>
            <a:fillRect/>
          </a:stretch>
        </p:blipFill>
        <p:spPr bwMode="auto">
          <a:xfrm>
            <a:off x="304800" y="838200"/>
            <a:ext cx="7772400" cy="4730750"/>
          </a:xfrm>
          <a:prstGeom prst="rect">
            <a:avLst/>
          </a:prstGeom>
          <a:noFill/>
          <a:ln w="9525">
            <a:noFill/>
            <a:miter lim="800000"/>
            <a:headEnd/>
            <a:tailEnd/>
          </a:ln>
        </p:spPr>
      </p:pic>
      <p:sp>
        <p:nvSpPr>
          <p:cNvPr id="18435" name="Text Box 3"/>
          <p:cNvSpPr txBox="1">
            <a:spLocks noChangeArrowheads="1"/>
          </p:cNvSpPr>
          <p:nvPr/>
        </p:nvSpPr>
        <p:spPr bwMode="auto">
          <a:xfrm>
            <a:off x="0" y="228600"/>
            <a:ext cx="9413875" cy="461963"/>
          </a:xfrm>
          <a:prstGeom prst="rect">
            <a:avLst/>
          </a:prstGeom>
          <a:noFill/>
          <a:ln w="9525">
            <a:noFill/>
            <a:miter lim="800000"/>
            <a:headEnd/>
            <a:tailEnd/>
          </a:ln>
        </p:spPr>
        <p:txBody>
          <a:bodyPr wrap="none">
            <a:spAutoFit/>
          </a:bodyPr>
          <a:lstStyle/>
          <a:p>
            <a:r>
              <a:rPr lang="en-US" b="1">
                <a:latin typeface="Arial" charset="0"/>
                <a:cs typeface="Arial" charset="0"/>
              </a:rPr>
              <a:t>VI. Parsimony: least number of steps to construct a phylogeny</a:t>
            </a:r>
          </a:p>
        </p:txBody>
      </p:sp>
      <p:sp>
        <p:nvSpPr>
          <p:cNvPr id="18436" name="Rectangle 4"/>
          <p:cNvSpPr>
            <a:spLocks noChangeArrowheads="1"/>
          </p:cNvSpPr>
          <p:nvPr/>
        </p:nvSpPr>
        <p:spPr bwMode="auto">
          <a:xfrm>
            <a:off x="762000" y="5715000"/>
            <a:ext cx="8339138" cy="941388"/>
          </a:xfrm>
          <a:prstGeom prst="rect">
            <a:avLst/>
          </a:prstGeom>
          <a:noFill/>
          <a:ln w="9525">
            <a:noFill/>
            <a:miter lim="800000"/>
            <a:headEnd/>
            <a:tailEnd/>
          </a:ln>
        </p:spPr>
        <p:txBody>
          <a:bodyPr wrap="none">
            <a:spAutoFit/>
          </a:bodyPr>
          <a:lstStyle/>
          <a:p>
            <a:pPr eaLnBrk="1" hangingPunct="1">
              <a:spcBef>
                <a:spcPct val="30000"/>
              </a:spcBef>
            </a:pPr>
            <a:r>
              <a:rPr lang="en-US">
                <a:latin typeface="Arial" charset="0"/>
                <a:cs typeface="Arial" charset="0"/>
              </a:rPr>
              <a:t>Using parsimony to distinguish homology from homoplasy</a:t>
            </a:r>
          </a:p>
          <a:p>
            <a:pPr eaLnBrk="1" hangingPunct="1">
              <a:spcBef>
                <a:spcPct val="30000"/>
              </a:spcBef>
            </a:pPr>
            <a:r>
              <a:rPr lang="en-US">
                <a:latin typeface="Arial" charset="0"/>
                <a:cs typeface="Arial" charset="0"/>
              </a:rPr>
              <a:t>(Tree made from DNA synapomorphies) (also development)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04_F06b"/>
          <p:cNvPicPr>
            <a:picLocks noChangeAspect="1" noChangeArrowheads="1"/>
          </p:cNvPicPr>
          <p:nvPr/>
        </p:nvPicPr>
        <p:blipFill>
          <a:blip r:embed="rId3" cstate="print"/>
          <a:srcRect/>
          <a:stretch>
            <a:fillRect/>
          </a:stretch>
        </p:blipFill>
        <p:spPr bwMode="auto">
          <a:xfrm>
            <a:off x="304800" y="457200"/>
            <a:ext cx="8531225" cy="5948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descr="Figure_06_05_L"/>
          <p:cNvPicPr>
            <a:picLocks noChangeAspect="1" noChangeArrowheads="1"/>
          </p:cNvPicPr>
          <p:nvPr/>
        </p:nvPicPr>
        <p:blipFill>
          <a:blip r:embed="rId3" cstate="print"/>
          <a:srcRect/>
          <a:stretch>
            <a:fillRect/>
          </a:stretch>
        </p:blipFill>
        <p:spPr bwMode="auto">
          <a:xfrm>
            <a:off x="1485900" y="684213"/>
            <a:ext cx="6172200" cy="548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03_F25"/>
          <p:cNvPicPr>
            <a:picLocks noChangeAspect="1" noChangeArrowheads="1"/>
          </p:cNvPicPr>
          <p:nvPr/>
        </p:nvPicPr>
        <p:blipFill>
          <a:blip r:embed="rId2" cstate="print"/>
          <a:srcRect/>
          <a:stretch>
            <a:fillRect/>
          </a:stretch>
        </p:blipFill>
        <p:spPr bwMode="auto">
          <a:xfrm>
            <a:off x="1041400" y="762000"/>
            <a:ext cx="7078663" cy="6399213"/>
          </a:xfrm>
          <a:prstGeom prst="rect">
            <a:avLst/>
          </a:prstGeom>
          <a:noFill/>
          <a:ln w="9525">
            <a:noFill/>
            <a:miter lim="800000"/>
            <a:headEnd/>
            <a:tailEnd/>
          </a:ln>
        </p:spPr>
      </p:pic>
      <p:sp>
        <p:nvSpPr>
          <p:cNvPr id="20483" name="Text Box 3"/>
          <p:cNvSpPr txBox="1">
            <a:spLocks noChangeArrowheads="1"/>
          </p:cNvSpPr>
          <p:nvPr/>
        </p:nvSpPr>
        <p:spPr bwMode="auto">
          <a:xfrm>
            <a:off x="706438" y="-34925"/>
            <a:ext cx="8359775" cy="830263"/>
          </a:xfrm>
          <a:prstGeom prst="rect">
            <a:avLst/>
          </a:prstGeom>
          <a:noFill/>
          <a:ln w="9525">
            <a:noFill/>
            <a:miter lim="800000"/>
            <a:headEnd/>
            <a:tailEnd/>
          </a:ln>
        </p:spPr>
        <p:txBody>
          <a:bodyPr wrap="none">
            <a:spAutoFit/>
          </a:bodyPr>
          <a:lstStyle/>
          <a:p>
            <a:pPr algn="ctr"/>
            <a:r>
              <a:rPr lang="en-US" b="1">
                <a:latin typeface="Arial" charset="0"/>
                <a:cs typeface="Arial" charset="0"/>
              </a:rPr>
              <a:t>Gene co-option in the crystallins (H</a:t>
            </a:r>
            <a:r>
              <a:rPr lang="en-US" b="1" baseline="-25000">
                <a:latin typeface="Arial" charset="0"/>
                <a:cs typeface="Arial" charset="0"/>
              </a:rPr>
              <a:t>2</a:t>
            </a:r>
            <a:r>
              <a:rPr lang="en-US" b="1">
                <a:latin typeface="Arial" charset="0"/>
                <a:cs typeface="Arial" charset="0"/>
              </a:rPr>
              <a:t>O soluble proteins) </a:t>
            </a:r>
          </a:p>
          <a:p>
            <a:pPr algn="ctr"/>
            <a:r>
              <a:rPr lang="en-US" b="1">
                <a:latin typeface="Arial" charset="0"/>
                <a:cs typeface="Arial" charset="0"/>
              </a:rPr>
              <a:t>of animal eye lenses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04_F05"/>
          <p:cNvPicPr>
            <a:picLocks noChangeAspect="1" noChangeArrowheads="1"/>
          </p:cNvPicPr>
          <p:nvPr/>
        </p:nvPicPr>
        <p:blipFill>
          <a:blip r:embed="rId3" cstate="print"/>
          <a:srcRect/>
          <a:stretch>
            <a:fillRect/>
          </a:stretch>
        </p:blipFill>
        <p:spPr bwMode="auto">
          <a:xfrm>
            <a:off x="304800" y="1498600"/>
            <a:ext cx="8531225" cy="3859213"/>
          </a:xfrm>
          <a:prstGeom prst="rect">
            <a:avLst/>
          </a:prstGeom>
          <a:noFill/>
          <a:ln w="9525">
            <a:noFill/>
            <a:miter lim="800000"/>
            <a:headEnd/>
            <a:tailEnd/>
          </a:ln>
        </p:spPr>
      </p:pic>
      <p:sp>
        <p:nvSpPr>
          <p:cNvPr id="21507" name="Text Box 3"/>
          <p:cNvSpPr txBox="1">
            <a:spLocks noChangeArrowheads="1"/>
          </p:cNvSpPr>
          <p:nvPr/>
        </p:nvSpPr>
        <p:spPr bwMode="auto">
          <a:xfrm>
            <a:off x="746125" y="5603875"/>
            <a:ext cx="4429125" cy="461963"/>
          </a:xfrm>
          <a:prstGeom prst="rect">
            <a:avLst/>
          </a:prstGeom>
          <a:noFill/>
          <a:ln w="9525">
            <a:noFill/>
            <a:miter lim="800000"/>
            <a:headEnd/>
            <a:tailEnd/>
          </a:ln>
        </p:spPr>
        <p:txBody>
          <a:bodyPr wrap="none">
            <a:spAutoFit/>
          </a:bodyPr>
          <a:lstStyle/>
          <a:p>
            <a:r>
              <a:rPr lang="en-US" b="1">
                <a:latin typeface="Arial" charset="0"/>
                <a:cs typeface="Arial" charset="0"/>
              </a:rPr>
              <a:t>Use Parsimony to create tree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04_F07"/>
          <p:cNvPicPr>
            <a:picLocks noChangeAspect="1" noChangeArrowheads="1"/>
          </p:cNvPicPr>
          <p:nvPr/>
        </p:nvPicPr>
        <p:blipFill>
          <a:blip r:embed="rId3" cstate="print"/>
          <a:srcRect/>
          <a:stretch>
            <a:fillRect/>
          </a:stretch>
        </p:blipFill>
        <p:spPr bwMode="auto">
          <a:xfrm>
            <a:off x="304800" y="1689100"/>
            <a:ext cx="8531225" cy="3497263"/>
          </a:xfrm>
          <a:prstGeom prst="rect">
            <a:avLst/>
          </a:prstGeom>
          <a:noFill/>
          <a:ln w="9525">
            <a:noFill/>
            <a:miter lim="800000"/>
            <a:headEnd/>
            <a:tailEnd/>
          </a:ln>
        </p:spPr>
      </p:pic>
      <p:sp>
        <p:nvSpPr>
          <p:cNvPr id="22531" name="Text Box 3"/>
          <p:cNvSpPr txBox="1">
            <a:spLocks noChangeArrowheads="1"/>
          </p:cNvSpPr>
          <p:nvPr/>
        </p:nvSpPr>
        <p:spPr bwMode="auto">
          <a:xfrm>
            <a:off x="746125" y="269875"/>
            <a:ext cx="7656513" cy="584200"/>
          </a:xfrm>
          <a:prstGeom prst="rect">
            <a:avLst/>
          </a:prstGeom>
          <a:noFill/>
          <a:ln w="9525">
            <a:noFill/>
            <a:miter lim="800000"/>
            <a:headEnd/>
            <a:tailEnd/>
          </a:ln>
        </p:spPr>
        <p:txBody>
          <a:bodyPr wrap="none">
            <a:spAutoFit/>
          </a:bodyPr>
          <a:lstStyle/>
          <a:p>
            <a:r>
              <a:rPr lang="en-US" sz="3200">
                <a:latin typeface="Arial" charset="0"/>
                <a:cs typeface="Arial" charset="0"/>
              </a:rPr>
              <a:t>VII. Systematic relationships of the whale</a:t>
            </a:r>
          </a:p>
        </p:txBody>
      </p:sp>
      <p:sp>
        <p:nvSpPr>
          <p:cNvPr id="22532" name="TextBox 3"/>
          <p:cNvSpPr txBox="1">
            <a:spLocks noChangeArrowheads="1"/>
          </p:cNvSpPr>
          <p:nvPr/>
        </p:nvSpPr>
        <p:spPr bwMode="auto">
          <a:xfrm>
            <a:off x="304800" y="5867400"/>
            <a:ext cx="8785225" cy="461963"/>
          </a:xfrm>
          <a:prstGeom prst="rect">
            <a:avLst/>
          </a:prstGeom>
          <a:noFill/>
          <a:ln w="9525">
            <a:noFill/>
            <a:miter lim="800000"/>
            <a:headEnd/>
            <a:tailEnd/>
          </a:ln>
        </p:spPr>
        <p:txBody>
          <a:bodyPr wrap="none">
            <a:spAutoFit/>
          </a:bodyPr>
          <a:lstStyle/>
          <a:p>
            <a:r>
              <a:rPr lang="en-US" b="1">
                <a:latin typeface="Arial" charset="0"/>
                <a:cs typeface="Arial" charset="0"/>
              </a:rPr>
              <a:t>The astragalus is a syanpomorphy that defines artiodactyls</a:t>
            </a:r>
          </a:p>
        </p:txBody>
      </p:sp>
      <p:sp>
        <p:nvSpPr>
          <p:cNvPr id="22533" name="TextBox 4"/>
          <p:cNvSpPr txBox="1">
            <a:spLocks noChangeArrowheads="1"/>
          </p:cNvSpPr>
          <p:nvPr/>
        </p:nvSpPr>
        <p:spPr bwMode="auto">
          <a:xfrm>
            <a:off x="3505200" y="1981200"/>
            <a:ext cx="5640388" cy="461963"/>
          </a:xfrm>
          <a:prstGeom prst="rect">
            <a:avLst/>
          </a:prstGeom>
          <a:noFill/>
          <a:ln w="9525">
            <a:noFill/>
            <a:miter lim="800000"/>
            <a:headEnd/>
            <a:tailEnd/>
          </a:ln>
        </p:spPr>
        <p:txBody>
          <a:bodyPr wrap="none">
            <a:spAutoFit/>
          </a:bodyPr>
          <a:lstStyle/>
          <a:p>
            <a:r>
              <a:rPr lang="en-US">
                <a:latin typeface="Arial" charset="0"/>
                <a:cs typeface="Arial" charset="0"/>
              </a:rPr>
              <a:t>Odd toed (horses)        Even toed (deer)</a:t>
            </a:r>
          </a:p>
        </p:txBody>
      </p:sp>
      <p:sp>
        <p:nvSpPr>
          <p:cNvPr id="6" name="TextBox 5"/>
          <p:cNvSpPr txBox="1"/>
          <p:nvPr/>
        </p:nvSpPr>
        <p:spPr>
          <a:xfrm>
            <a:off x="304800" y="4800600"/>
            <a:ext cx="2438400" cy="461665"/>
          </a:xfrm>
          <a:prstGeom prst="rect">
            <a:avLst/>
          </a:prstGeom>
          <a:solidFill>
            <a:schemeClr val="bg1"/>
          </a:solidFill>
        </p:spPr>
        <p:txBody>
          <a:bodyPr wrap="square" rtlCol="0">
            <a:spAutoFit/>
          </a:bodyPr>
          <a:lstStyle/>
          <a:p>
            <a:r>
              <a:rPr lang="en-US" dirty="0" err="1" smtClean="0">
                <a:latin typeface="Arial" pitchFamily="34" charset="0"/>
                <a:cs typeface="Arial" pitchFamily="34" charset="0"/>
              </a:rPr>
              <a:t>artiodactyl</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04_F08"/>
          <p:cNvPicPr>
            <a:picLocks noChangeAspect="1" noChangeArrowheads="1"/>
          </p:cNvPicPr>
          <p:nvPr/>
        </p:nvPicPr>
        <p:blipFill>
          <a:blip r:embed="rId3" cstate="print"/>
          <a:srcRect/>
          <a:stretch>
            <a:fillRect/>
          </a:stretch>
        </p:blipFill>
        <p:spPr bwMode="auto">
          <a:xfrm>
            <a:off x="1524000" y="1295400"/>
            <a:ext cx="5788025" cy="5181600"/>
          </a:xfrm>
          <a:prstGeom prst="rect">
            <a:avLst/>
          </a:prstGeom>
          <a:noFill/>
          <a:ln w="9525">
            <a:noFill/>
            <a:miter lim="800000"/>
            <a:headEnd/>
            <a:tailEnd/>
          </a:ln>
        </p:spPr>
      </p:pic>
      <p:sp>
        <p:nvSpPr>
          <p:cNvPr id="23555" name="Rectangle 3"/>
          <p:cNvSpPr>
            <a:spLocks noChangeArrowheads="1"/>
          </p:cNvSpPr>
          <p:nvPr/>
        </p:nvSpPr>
        <p:spPr bwMode="auto">
          <a:xfrm>
            <a:off x="1587500" y="6172200"/>
            <a:ext cx="6297613" cy="461963"/>
          </a:xfrm>
          <a:prstGeom prst="rect">
            <a:avLst/>
          </a:prstGeom>
          <a:solidFill>
            <a:schemeClr val="bg1"/>
          </a:solidFill>
          <a:ln w="9525">
            <a:noFill/>
            <a:miter lim="800000"/>
            <a:headEnd/>
            <a:tailEnd/>
          </a:ln>
        </p:spPr>
        <p:txBody>
          <a:bodyPr wrap="none">
            <a:spAutoFit/>
          </a:bodyPr>
          <a:lstStyle/>
          <a:p>
            <a:r>
              <a:rPr lang="en-US">
                <a:latin typeface="Arial" charset="0"/>
                <a:cs typeface="Arial" charset="0"/>
              </a:rPr>
              <a:t>Perissodactyla (horses and rhinos;odd toed).</a:t>
            </a:r>
          </a:p>
        </p:txBody>
      </p:sp>
      <p:sp>
        <p:nvSpPr>
          <p:cNvPr id="23556" name="Line 4"/>
          <p:cNvSpPr>
            <a:spLocks noChangeShapeType="1"/>
          </p:cNvSpPr>
          <p:nvPr/>
        </p:nvSpPr>
        <p:spPr bwMode="auto">
          <a:xfrm>
            <a:off x="533400" y="5562600"/>
            <a:ext cx="685800" cy="0"/>
          </a:xfrm>
          <a:prstGeom prst="line">
            <a:avLst/>
          </a:prstGeom>
          <a:noFill/>
          <a:ln w="9525">
            <a:solidFill>
              <a:schemeClr val="tx1"/>
            </a:solidFill>
            <a:round/>
            <a:headEnd/>
            <a:tailEnd type="triangle" w="med" len="med"/>
          </a:ln>
        </p:spPr>
        <p:txBody>
          <a:bodyPr/>
          <a:lstStyle/>
          <a:p>
            <a:endParaRPr lang="en-US"/>
          </a:p>
        </p:txBody>
      </p:sp>
      <p:sp>
        <p:nvSpPr>
          <p:cNvPr id="23557" name="Line 5"/>
          <p:cNvSpPr>
            <a:spLocks noChangeShapeType="1"/>
          </p:cNvSpPr>
          <p:nvPr/>
        </p:nvSpPr>
        <p:spPr bwMode="auto">
          <a:xfrm>
            <a:off x="4343400" y="3352800"/>
            <a:ext cx="685800" cy="0"/>
          </a:xfrm>
          <a:prstGeom prst="line">
            <a:avLst/>
          </a:prstGeom>
          <a:noFill/>
          <a:ln w="9525">
            <a:solidFill>
              <a:schemeClr val="tx1"/>
            </a:solidFill>
            <a:round/>
            <a:headEnd/>
            <a:tailEnd type="triangle" w="med" len="med"/>
          </a:ln>
        </p:spPr>
        <p:txBody>
          <a:bodyPr/>
          <a:lstStyle/>
          <a:p>
            <a:endParaRPr lang="en-US"/>
          </a:p>
        </p:txBody>
      </p:sp>
      <p:sp>
        <p:nvSpPr>
          <p:cNvPr id="23558" name="Line 6"/>
          <p:cNvSpPr>
            <a:spLocks noChangeShapeType="1"/>
          </p:cNvSpPr>
          <p:nvPr/>
        </p:nvSpPr>
        <p:spPr bwMode="auto">
          <a:xfrm>
            <a:off x="4038600" y="4343400"/>
            <a:ext cx="685800" cy="0"/>
          </a:xfrm>
          <a:prstGeom prst="line">
            <a:avLst/>
          </a:prstGeom>
          <a:noFill/>
          <a:ln w="9525">
            <a:solidFill>
              <a:schemeClr val="tx1"/>
            </a:solidFill>
            <a:round/>
            <a:headEnd/>
            <a:tailEnd type="triangle" w="med" len="med"/>
          </a:ln>
        </p:spPr>
        <p:txBody>
          <a:bodyPr/>
          <a:lstStyle/>
          <a:p>
            <a:endParaRPr lang="en-US"/>
          </a:p>
        </p:txBody>
      </p:sp>
      <p:sp>
        <p:nvSpPr>
          <p:cNvPr id="23559" name="Text Box 7"/>
          <p:cNvSpPr txBox="1">
            <a:spLocks noChangeArrowheads="1"/>
          </p:cNvSpPr>
          <p:nvPr/>
        </p:nvSpPr>
        <p:spPr bwMode="auto">
          <a:xfrm>
            <a:off x="304800" y="2057400"/>
            <a:ext cx="1793875" cy="830263"/>
          </a:xfrm>
          <a:prstGeom prst="rect">
            <a:avLst/>
          </a:prstGeom>
          <a:noFill/>
          <a:ln w="9525">
            <a:noFill/>
            <a:miter lim="800000"/>
            <a:headEnd/>
            <a:tailEnd/>
          </a:ln>
        </p:spPr>
        <p:txBody>
          <a:bodyPr wrap="none">
            <a:spAutoFit/>
          </a:bodyPr>
          <a:lstStyle/>
          <a:p>
            <a:r>
              <a:rPr lang="en-US">
                <a:latin typeface="Arial" charset="0"/>
                <a:cs typeface="Arial" charset="0"/>
              </a:rPr>
              <a:t>Artiodactyla</a:t>
            </a:r>
          </a:p>
          <a:p>
            <a:r>
              <a:rPr lang="en-US">
                <a:latin typeface="Arial" charset="0"/>
                <a:cs typeface="Arial" charset="0"/>
              </a:rPr>
              <a:t>Hypothesis </a:t>
            </a:r>
          </a:p>
        </p:txBody>
      </p:sp>
      <p:sp>
        <p:nvSpPr>
          <p:cNvPr id="8" name="TextBox 7"/>
          <p:cNvSpPr txBox="1"/>
          <p:nvPr/>
        </p:nvSpPr>
        <p:spPr>
          <a:xfrm>
            <a:off x="0" y="0"/>
            <a:ext cx="9477375" cy="800100"/>
          </a:xfrm>
          <a:prstGeom prst="rect">
            <a:avLst/>
          </a:prstGeom>
          <a:noFill/>
        </p:spPr>
        <p:txBody>
          <a:bodyPr wrap="none">
            <a:spAutoFit/>
          </a:bodyPr>
          <a:lstStyle/>
          <a:p>
            <a:pPr>
              <a:defRPr/>
            </a:pPr>
            <a:r>
              <a:rPr lang="en-US" sz="2250" dirty="0">
                <a:latin typeface="Arial" pitchFamily="34" charset="0"/>
                <a:cs typeface="Arial" pitchFamily="34" charset="0"/>
              </a:rPr>
              <a:t>Whales share many features with ungulates.</a:t>
            </a:r>
          </a:p>
          <a:p>
            <a:pPr>
              <a:defRPr/>
            </a:pPr>
            <a:r>
              <a:rPr lang="en-US" sz="2250" dirty="0">
                <a:latin typeface="Arial" pitchFamily="34" charset="0"/>
                <a:cs typeface="Arial" pitchFamily="34" charset="0"/>
              </a:rPr>
              <a:t>Which ungulates share the most recent common ancestor with whales?</a:t>
            </a:r>
          </a:p>
        </p:txBody>
      </p:sp>
      <p:sp>
        <p:nvSpPr>
          <p:cNvPr id="9" name="TextBox 8"/>
          <p:cNvSpPr txBox="1"/>
          <p:nvPr/>
        </p:nvSpPr>
        <p:spPr>
          <a:xfrm>
            <a:off x="0" y="6172200"/>
            <a:ext cx="1828800" cy="461665"/>
          </a:xfrm>
          <a:prstGeom prst="rect">
            <a:avLst/>
          </a:prstGeom>
          <a:noFill/>
        </p:spPr>
        <p:txBody>
          <a:bodyPr wrap="square" rtlCol="0">
            <a:spAutoFit/>
          </a:bodyPr>
          <a:lstStyle/>
          <a:p>
            <a:r>
              <a:rPr lang="en-US" dirty="0" err="1" smtClean="0">
                <a:latin typeface="Arial" pitchFamily="34" charset="0"/>
                <a:cs typeface="Arial" pitchFamily="34" charset="0"/>
              </a:rPr>
              <a:t>Outgroup</a:t>
            </a:r>
            <a:r>
              <a:rPr lang="en-US" dirty="0" smtClean="0">
                <a:latin typeface="Arial" pitchFamily="34" charset="0"/>
                <a:cs typeface="Arial" pitchFamily="34" charset="0"/>
              </a:rPr>
              <a:t> =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4_F09"/>
          <p:cNvPicPr>
            <a:picLocks noChangeAspect="1" noChangeArrowheads="1"/>
          </p:cNvPicPr>
          <p:nvPr/>
        </p:nvPicPr>
        <p:blipFill>
          <a:blip r:embed="rId3" cstate="print"/>
          <a:srcRect/>
          <a:stretch>
            <a:fillRect/>
          </a:stretch>
        </p:blipFill>
        <p:spPr bwMode="auto">
          <a:xfrm>
            <a:off x="304800" y="1638300"/>
            <a:ext cx="8531225" cy="3598863"/>
          </a:xfrm>
          <a:prstGeom prst="rect">
            <a:avLst/>
          </a:prstGeom>
          <a:noFill/>
          <a:ln w="9525">
            <a:noFill/>
            <a:miter lim="800000"/>
            <a:headEnd/>
            <a:tailEnd/>
          </a:ln>
        </p:spPr>
      </p:pic>
      <p:sp>
        <p:nvSpPr>
          <p:cNvPr id="24579" name="Rectangle 4"/>
          <p:cNvSpPr>
            <a:spLocks noChangeArrowheads="1"/>
          </p:cNvSpPr>
          <p:nvPr/>
        </p:nvSpPr>
        <p:spPr bwMode="auto">
          <a:xfrm>
            <a:off x="0" y="228600"/>
            <a:ext cx="8507413" cy="830263"/>
          </a:xfrm>
          <a:prstGeom prst="rect">
            <a:avLst/>
          </a:prstGeom>
          <a:noFill/>
          <a:ln w="9525">
            <a:noFill/>
            <a:miter lim="800000"/>
            <a:headEnd/>
            <a:tailEnd/>
          </a:ln>
        </p:spPr>
        <p:txBody>
          <a:bodyPr wrap="none">
            <a:spAutoFit/>
          </a:bodyPr>
          <a:lstStyle/>
          <a:p>
            <a:r>
              <a:rPr lang="en-US">
                <a:latin typeface="Arial" charset="0"/>
                <a:cs typeface="Arial" charset="0"/>
              </a:rPr>
              <a:t>60 nucleotides of aligned sequence from a milk-protein gene </a:t>
            </a:r>
          </a:p>
          <a:p>
            <a:r>
              <a:rPr lang="en-US">
                <a:latin typeface="Arial" charset="0"/>
                <a:cs typeface="Arial" charset="0"/>
              </a:rPr>
              <a:t>	in six artiodactyls</a:t>
            </a:r>
          </a:p>
        </p:txBody>
      </p:sp>
      <p:sp>
        <p:nvSpPr>
          <p:cNvPr id="24580" name="Rectangle 5"/>
          <p:cNvSpPr>
            <a:spLocks noChangeArrowheads="1"/>
          </p:cNvSpPr>
          <p:nvPr/>
        </p:nvSpPr>
        <p:spPr bwMode="auto">
          <a:xfrm>
            <a:off x="2209800" y="5334000"/>
            <a:ext cx="914400" cy="914400"/>
          </a:xfrm>
          <a:prstGeom prst="rect">
            <a:avLst/>
          </a:prstGeom>
          <a:solidFill>
            <a:srgbClr val="F7DCA7"/>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24581" name="Text Box 6"/>
          <p:cNvSpPr txBox="1">
            <a:spLocks noChangeArrowheads="1"/>
          </p:cNvSpPr>
          <p:nvPr/>
        </p:nvSpPr>
        <p:spPr bwMode="auto">
          <a:xfrm>
            <a:off x="3260725" y="5451475"/>
            <a:ext cx="5176838" cy="461963"/>
          </a:xfrm>
          <a:prstGeom prst="rect">
            <a:avLst/>
          </a:prstGeom>
          <a:noFill/>
          <a:ln w="9525">
            <a:noFill/>
            <a:miter lim="800000"/>
            <a:headEnd/>
            <a:tailEnd/>
          </a:ln>
        </p:spPr>
        <p:txBody>
          <a:bodyPr wrap="none">
            <a:spAutoFit/>
          </a:bodyPr>
          <a:lstStyle/>
          <a:p>
            <a:r>
              <a:rPr lang="en-US">
                <a:latin typeface="Arial" charset="0"/>
                <a:cs typeface="Arial" charset="0"/>
              </a:rPr>
              <a:t>Synapomorphies = </a:t>
            </a:r>
            <a:r>
              <a:rPr lang="en-US" i="1">
                <a:latin typeface="Arial" charset="0"/>
                <a:cs typeface="Arial" charset="0"/>
              </a:rPr>
              <a:t>shared</a:t>
            </a:r>
            <a:r>
              <a:rPr lang="en-US">
                <a:latin typeface="Arial" charset="0"/>
                <a:cs typeface="Arial" charset="0"/>
              </a:rPr>
              <a:t> &amp; </a:t>
            </a:r>
            <a:r>
              <a:rPr lang="en-US" i="1">
                <a:latin typeface="Arial" charset="0"/>
                <a:cs typeface="Arial" charset="0"/>
              </a:rPr>
              <a:t>derived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4_F11"/>
          <p:cNvPicPr>
            <a:picLocks noChangeAspect="1" noChangeArrowheads="1"/>
          </p:cNvPicPr>
          <p:nvPr/>
        </p:nvPicPr>
        <p:blipFill>
          <a:blip r:embed="rId3" cstate="print"/>
          <a:srcRect/>
          <a:stretch>
            <a:fillRect/>
          </a:stretch>
        </p:blipFill>
        <p:spPr bwMode="auto">
          <a:xfrm>
            <a:off x="647700" y="228600"/>
            <a:ext cx="7864475" cy="6399213"/>
          </a:xfrm>
          <a:prstGeom prst="rect">
            <a:avLst/>
          </a:prstGeom>
          <a:noFill/>
          <a:ln w="9525">
            <a:noFill/>
            <a:miter lim="800000"/>
            <a:headEnd/>
            <a:tailEnd/>
          </a:ln>
        </p:spPr>
      </p:pic>
      <p:sp>
        <p:nvSpPr>
          <p:cNvPr id="25603" name="Text Box 3"/>
          <p:cNvSpPr txBox="1">
            <a:spLocks noChangeArrowheads="1"/>
          </p:cNvSpPr>
          <p:nvPr/>
        </p:nvSpPr>
        <p:spPr bwMode="auto">
          <a:xfrm>
            <a:off x="365125" y="3927475"/>
            <a:ext cx="3232150" cy="830263"/>
          </a:xfrm>
          <a:prstGeom prst="rect">
            <a:avLst/>
          </a:prstGeom>
          <a:noFill/>
          <a:ln w="9525">
            <a:noFill/>
            <a:miter lim="800000"/>
            <a:headEnd/>
            <a:tailEnd/>
          </a:ln>
        </p:spPr>
        <p:txBody>
          <a:bodyPr wrap="none">
            <a:spAutoFit/>
          </a:bodyPr>
          <a:lstStyle/>
          <a:p>
            <a:r>
              <a:rPr lang="en-US">
                <a:latin typeface="Arial" charset="0"/>
                <a:cs typeface="Arial" charset="0"/>
              </a:rPr>
              <a:t>Short or long</a:t>
            </a:r>
          </a:p>
          <a:p>
            <a:r>
              <a:rPr lang="en-US">
                <a:latin typeface="Arial" charset="0"/>
                <a:cs typeface="Arial" charset="0"/>
              </a:rPr>
              <a:t>Interspersed elements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ctrTitle"/>
          </p:nvPr>
        </p:nvSpPr>
        <p:spPr bwMode="auto">
          <a:xfrm>
            <a:off x="152400" y="0"/>
            <a:ext cx="1981200" cy="304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1200" smtClean="0">
                <a:latin typeface="Arial" charset="0"/>
              </a:rPr>
              <a:t>Figure 4-23</a:t>
            </a:r>
          </a:p>
        </p:txBody>
      </p:sp>
      <p:pic>
        <p:nvPicPr>
          <p:cNvPr id="82947" name="Picture 3" descr="Figure_04_23_L.jpg"/>
          <p:cNvPicPr>
            <a:picLocks noChangeAspect="1"/>
          </p:cNvPicPr>
          <p:nvPr/>
        </p:nvPicPr>
        <p:blipFill>
          <a:blip r:embed="rId3" cstate="print"/>
          <a:srcRect/>
          <a:stretch>
            <a:fillRect/>
          </a:stretch>
        </p:blipFill>
        <p:spPr bwMode="auto">
          <a:xfrm>
            <a:off x="3352800" y="414338"/>
            <a:ext cx="2438400" cy="602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4_F10"/>
          <p:cNvPicPr>
            <a:picLocks noChangeAspect="1" noChangeArrowheads="1"/>
          </p:cNvPicPr>
          <p:nvPr/>
        </p:nvPicPr>
        <p:blipFill>
          <a:blip r:embed="rId3" cstate="print"/>
          <a:srcRect/>
          <a:stretch>
            <a:fillRect/>
          </a:stretch>
        </p:blipFill>
        <p:spPr bwMode="auto">
          <a:xfrm>
            <a:off x="304800" y="1816100"/>
            <a:ext cx="8531225" cy="3236913"/>
          </a:xfrm>
          <a:prstGeom prst="rect">
            <a:avLst/>
          </a:prstGeom>
          <a:noFill/>
          <a:ln w="9525">
            <a:noFill/>
            <a:miter lim="800000"/>
            <a:headEnd/>
            <a:tailEnd/>
          </a:ln>
        </p:spPr>
      </p:pic>
      <p:sp>
        <p:nvSpPr>
          <p:cNvPr id="26627" name="Text Box 3"/>
          <p:cNvSpPr txBox="1">
            <a:spLocks noChangeArrowheads="1"/>
          </p:cNvSpPr>
          <p:nvPr/>
        </p:nvSpPr>
        <p:spPr bwMode="auto">
          <a:xfrm>
            <a:off x="517525" y="498475"/>
            <a:ext cx="3986213" cy="461963"/>
          </a:xfrm>
          <a:prstGeom prst="rect">
            <a:avLst/>
          </a:prstGeom>
          <a:noFill/>
          <a:ln w="9525">
            <a:noFill/>
            <a:miter lim="800000"/>
            <a:headEnd/>
            <a:tailEnd/>
          </a:ln>
        </p:spPr>
        <p:txBody>
          <a:bodyPr wrap="none">
            <a:spAutoFit/>
          </a:bodyPr>
          <a:lstStyle/>
          <a:p>
            <a:r>
              <a:rPr lang="en-US">
                <a:latin typeface="Arial" charset="0"/>
                <a:cs typeface="Arial" charset="0"/>
              </a:rPr>
              <a:t>Phenetic approach revisited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4_F12"/>
          <p:cNvPicPr>
            <a:picLocks noChangeAspect="1" noChangeArrowheads="1"/>
          </p:cNvPicPr>
          <p:nvPr/>
        </p:nvPicPr>
        <p:blipFill>
          <a:blip r:embed="rId3" cstate="print"/>
          <a:srcRect/>
          <a:stretch>
            <a:fillRect/>
          </a:stretch>
        </p:blipFill>
        <p:spPr bwMode="auto">
          <a:xfrm>
            <a:off x="1460500" y="228600"/>
            <a:ext cx="62341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bwMode="auto">
          <a:xfrm>
            <a:off x="0" y="0"/>
            <a:ext cx="8991600" cy="9144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2800" dirty="0" smtClean="0">
                <a:latin typeface="Arial" charset="0"/>
              </a:rPr>
              <a:t>The skull of </a:t>
            </a:r>
            <a:r>
              <a:rPr lang="en-US" sz="2800" i="1" dirty="0" err="1" smtClean="0">
                <a:latin typeface="Arial" charset="0"/>
              </a:rPr>
              <a:t>Durodon</a:t>
            </a:r>
            <a:r>
              <a:rPr lang="en-US" sz="2800" i="1" dirty="0" smtClean="0">
                <a:latin typeface="Arial" charset="0"/>
              </a:rPr>
              <a:t> </a:t>
            </a:r>
            <a:r>
              <a:rPr lang="en-US" sz="2800" i="1" dirty="0" err="1" smtClean="0">
                <a:latin typeface="Arial" charset="0"/>
              </a:rPr>
              <a:t>atrox</a:t>
            </a:r>
            <a:r>
              <a:rPr lang="en-US" sz="2800" i="1" dirty="0" smtClean="0">
                <a:latin typeface="Arial" charset="0"/>
              </a:rPr>
              <a:t>  </a:t>
            </a:r>
            <a:r>
              <a:rPr lang="en-US" sz="2800" dirty="0" smtClean="0">
                <a:latin typeface="Arial" charset="0"/>
              </a:rPr>
              <a:t>(37 </a:t>
            </a:r>
            <a:r>
              <a:rPr lang="en-US" sz="2800" dirty="0" err="1" smtClean="0">
                <a:latin typeface="Arial" charset="0"/>
              </a:rPr>
              <a:t>mya</a:t>
            </a:r>
            <a:r>
              <a:rPr lang="en-US" sz="2800" dirty="0" smtClean="0">
                <a:latin typeface="Arial" charset="0"/>
              </a:rPr>
              <a:t>):</a:t>
            </a:r>
            <a:br>
              <a:rPr lang="en-US" sz="2800" dirty="0" smtClean="0">
                <a:latin typeface="Arial" charset="0"/>
              </a:rPr>
            </a:br>
            <a:r>
              <a:rPr lang="en-US" sz="2800" dirty="0" smtClean="0">
                <a:latin typeface="Arial" charset="0"/>
              </a:rPr>
              <a:t>Three shared derived traits that define </a:t>
            </a:r>
            <a:r>
              <a:rPr lang="en-US" sz="2800" dirty="0" err="1" smtClean="0">
                <a:latin typeface="Arial" charset="0"/>
              </a:rPr>
              <a:t>clade</a:t>
            </a:r>
            <a:r>
              <a:rPr lang="en-US" sz="2800" dirty="0" smtClean="0">
                <a:latin typeface="Arial" charset="0"/>
              </a:rPr>
              <a:t> </a:t>
            </a:r>
            <a:r>
              <a:rPr lang="en-US" sz="2800" dirty="0" err="1" smtClean="0">
                <a:latin typeface="Arial" charset="0"/>
              </a:rPr>
              <a:t>Cetacea</a:t>
            </a:r>
            <a:endParaRPr lang="en-US" sz="2800" dirty="0" smtClean="0">
              <a:latin typeface="Arial" charset="0"/>
            </a:endParaRPr>
          </a:p>
        </p:txBody>
      </p:sp>
      <p:pic>
        <p:nvPicPr>
          <p:cNvPr id="64515" name="Picture 3" descr="Figure_06_09e_L"/>
          <p:cNvPicPr>
            <a:picLocks noChangeAspect="1" noChangeArrowheads="1"/>
          </p:cNvPicPr>
          <p:nvPr/>
        </p:nvPicPr>
        <p:blipFill>
          <a:blip r:embed="rId3" cstate="print"/>
          <a:srcRect/>
          <a:stretch>
            <a:fillRect/>
          </a:stretch>
        </p:blipFill>
        <p:spPr bwMode="auto">
          <a:xfrm>
            <a:off x="549274" y="1655763"/>
            <a:ext cx="8366125" cy="4354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4_F18"/>
          <p:cNvPicPr>
            <a:picLocks noChangeAspect="1" noChangeArrowheads="1"/>
          </p:cNvPicPr>
          <p:nvPr/>
        </p:nvPicPr>
        <p:blipFill>
          <a:blip r:embed="rId3" cstate="print"/>
          <a:srcRect/>
          <a:stretch>
            <a:fillRect/>
          </a:stretch>
        </p:blipFill>
        <p:spPr bwMode="auto">
          <a:xfrm>
            <a:off x="2768600" y="228600"/>
            <a:ext cx="3605213" cy="6399213"/>
          </a:xfrm>
          <a:prstGeom prst="rect">
            <a:avLst/>
          </a:prstGeom>
          <a:noFill/>
          <a:ln w="9525">
            <a:noFill/>
            <a:miter lim="800000"/>
            <a:headEnd/>
            <a:tailEnd/>
          </a:ln>
        </p:spPr>
      </p:pic>
      <p:sp>
        <p:nvSpPr>
          <p:cNvPr id="3075" name="Text Box 3"/>
          <p:cNvSpPr txBox="1">
            <a:spLocks noChangeArrowheads="1"/>
          </p:cNvSpPr>
          <p:nvPr/>
        </p:nvSpPr>
        <p:spPr bwMode="auto">
          <a:xfrm>
            <a:off x="441325" y="422275"/>
            <a:ext cx="3262313" cy="1200150"/>
          </a:xfrm>
          <a:prstGeom prst="rect">
            <a:avLst/>
          </a:prstGeom>
          <a:noFill/>
          <a:ln w="9525">
            <a:noFill/>
            <a:miter lim="800000"/>
            <a:headEnd/>
            <a:tailEnd/>
          </a:ln>
        </p:spPr>
        <p:txBody>
          <a:bodyPr wrap="none">
            <a:spAutoFit/>
          </a:bodyPr>
          <a:lstStyle/>
          <a:p>
            <a:r>
              <a:rPr lang="en-US" b="1">
                <a:latin typeface="Arial" charset="0"/>
                <a:cs typeface="Arial" charset="0"/>
              </a:rPr>
              <a:t>Evolution of Humans</a:t>
            </a:r>
          </a:p>
          <a:p>
            <a:endParaRPr lang="en-US" b="1">
              <a:latin typeface="Arial" charset="0"/>
              <a:cs typeface="Arial" charset="0"/>
            </a:endParaRPr>
          </a:p>
          <a:p>
            <a:r>
              <a:rPr lang="en-US" b="1">
                <a:latin typeface="Arial" charset="0"/>
                <a:cs typeface="Arial" charset="0"/>
              </a:rPr>
              <a:t>Species related to us</a:t>
            </a:r>
          </a:p>
        </p:txBody>
      </p:sp>
      <p:sp>
        <p:nvSpPr>
          <p:cNvPr id="3076" name="Oval 4"/>
          <p:cNvSpPr>
            <a:spLocks noChangeArrowheads="1"/>
          </p:cNvSpPr>
          <p:nvPr/>
        </p:nvSpPr>
        <p:spPr bwMode="auto">
          <a:xfrm>
            <a:off x="3733800" y="2590800"/>
            <a:ext cx="1981200" cy="1143000"/>
          </a:xfrm>
          <a:prstGeom prst="ellipse">
            <a:avLst/>
          </a:prstGeom>
          <a:noFill/>
          <a:ln w="28575">
            <a:solidFill>
              <a:srgbClr val="043D7A"/>
            </a:solidFill>
            <a:round/>
            <a:headEnd/>
            <a:tailEnd/>
          </a:ln>
        </p:spPr>
        <p:txBody>
          <a:bodyPr wrap="none" anchor="ctr"/>
          <a:lstStyle/>
          <a:p>
            <a:endParaRPr lang="en-US">
              <a:latin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4_F14"/>
          <p:cNvPicPr>
            <a:picLocks noChangeAspect="1" noChangeArrowheads="1"/>
          </p:cNvPicPr>
          <p:nvPr/>
        </p:nvPicPr>
        <p:blipFill>
          <a:blip r:embed="rId3" cstate="print"/>
          <a:srcRect/>
          <a:stretch>
            <a:fillRect/>
          </a:stretch>
        </p:blipFill>
        <p:spPr bwMode="auto">
          <a:xfrm>
            <a:off x="304800" y="939800"/>
            <a:ext cx="8531225" cy="4995863"/>
          </a:xfrm>
          <a:prstGeom prst="rect">
            <a:avLst/>
          </a:prstGeom>
          <a:noFill/>
          <a:ln w="9525">
            <a:noFill/>
            <a:miter lim="800000"/>
            <a:headEnd/>
            <a:tailEnd/>
          </a:ln>
        </p:spPr>
      </p:pic>
      <p:sp>
        <p:nvSpPr>
          <p:cNvPr id="28675" name="Text Box 3"/>
          <p:cNvSpPr txBox="1">
            <a:spLocks noChangeArrowheads="1"/>
          </p:cNvSpPr>
          <p:nvPr/>
        </p:nvSpPr>
        <p:spPr bwMode="auto">
          <a:xfrm>
            <a:off x="0" y="41275"/>
            <a:ext cx="9105900" cy="830263"/>
          </a:xfrm>
          <a:prstGeom prst="rect">
            <a:avLst/>
          </a:prstGeom>
          <a:noFill/>
          <a:ln w="9525">
            <a:noFill/>
            <a:miter lim="800000"/>
            <a:headEnd/>
            <a:tailEnd/>
          </a:ln>
        </p:spPr>
        <p:txBody>
          <a:bodyPr wrap="none">
            <a:spAutoFit/>
          </a:bodyPr>
          <a:lstStyle/>
          <a:p>
            <a:r>
              <a:rPr lang="en-US">
                <a:latin typeface="Arial" charset="0"/>
                <a:cs typeface="Arial" charset="0"/>
              </a:rPr>
              <a:t>VIII. Using phylogenies to address evolutionary and or ecological </a:t>
            </a:r>
          </a:p>
          <a:p>
            <a:r>
              <a:rPr lang="en-US">
                <a:latin typeface="Arial" charset="0"/>
                <a:cs typeface="Arial" charset="0"/>
              </a:rPr>
              <a:t>        questions</a:t>
            </a:r>
          </a:p>
        </p:txBody>
      </p:sp>
      <p:sp>
        <p:nvSpPr>
          <p:cNvPr id="28676" name="Text Box 4"/>
          <p:cNvSpPr txBox="1">
            <a:spLocks noChangeArrowheads="1"/>
          </p:cNvSpPr>
          <p:nvPr/>
        </p:nvSpPr>
        <p:spPr bwMode="auto">
          <a:xfrm>
            <a:off x="746125" y="5984875"/>
            <a:ext cx="3967163" cy="461963"/>
          </a:xfrm>
          <a:prstGeom prst="rect">
            <a:avLst/>
          </a:prstGeom>
          <a:noFill/>
          <a:ln w="9525">
            <a:noFill/>
            <a:miter lim="800000"/>
            <a:headEnd/>
            <a:tailEnd/>
          </a:ln>
        </p:spPr>
        <p:txBody>
          <a:bodyPr wrap="none">
            <a:spAutoFit/>
          </a:bodyPr>
          <a:lstStyle/>
          <a:p>
            <a:r>
              <a:rPr lang="en-US">
                <a:latin typeface="Arial" charset="0"/>
                <a:cs typeface="Arial" charset="0"/>
              </a:rPr>
              <a:t>The case of the Chameleon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4_F15"/>
          <p:cNvPicPr>
            <a:picLocks noChangeAspect="1" noChangeArrowheads="1"/>
          </p:cNvPicPr>
          <p:nvPr/>
        </p:nvPicPr>
        <p:blipFill>
          <a:blip r:embed="rId3" cstate="print"/>
          <a:srcRect/>
          <a:stretch>
            <a:fillRect/>
          </a:stretch>
        </p:blipFill>
        <p:spPr bwMode="auto">
          <a:xfrm>
            <a:off x="304800" y="1074738"/>
            <a:ext cx="8531225" cy="6164262"/>
          </a:xfrm>
          <a:prstGeom prst="rect">
            <a:avLst/>
          </a:prstGeom>
          <a:noFill/>
          <a:ln w="9525">
            <a:noFill/>
            <a:miter lim="800000"/>
            <a:headEnd/>
            <a:tailEnd/>
          </a:ln>
        </p:spPr>
      </p:pic>
      <p:sp>
        <p:nvSpPr>
          <p:cNvPr id="29699" name="Rectangle 4"/>
          <p:cNvSpPr>
            <a:spLocks noChangeArrowheads="1"/>
          </p:cNvSpPr>
          <p:nvPr/>
        </p:nvSpPr>
        <p:spPr bwMode="auto">
          <a:xfrm>
            <a:off x="0" y="457200"/>
            <a:ext cx="8736013" cy="461963"/>
          </a:xfrm>
          <a:prstGeom prst="rect">
            <a:avLst/>
          </a:prstGeom>
          <a:solidFill>
            <a:schemeClr val="bg1"/>
          </a:solidFill>
          <a:ln w="9525">
            <a:noFill/>
            <a:miter lim="800000"/>
            <a:headEnd/>
            <a:tailEnd/>
          </a:ln>
        </p:spPr>
        <p:txBody>
          <a:bodyPr>
            <a:spAutoFit/>
          </a:bodyPr>
          <a:lstStyle/>
          <a:p>
            <a:r>
              <a:rPr lang="en-US">
                <a:latin typeface="Arial" charset="0"/>
                <a:cs typeface="Arial" charset="0"/>
              </a:rPr>
              <a:t>Diversity of chameleons reflect break up of  Gondwanaland??</a:t>
            </a:r>
          </a:p>
        </p:txBody>
      </p:sp>
      <p:sp>
        <p:nvSpPr>
          <p:cNvPr id="29700" name="Oval 5"/>
          <p:cNvSpPr>
            <a:spLocks noChangeArrowheads="1"/>
          </p:cNvSpPr>
          <p:nvPr/>
        </p:nvSpPr>
        <p:spPr bwMode="auto">
          <a:xfrm>
            <a:off x="8001000" y="4114800"/>
            <a:ext cx="914400" cy="990600"/>
          </a:xfrm>
          <a:prstGeom prst="ellipse">
            <a:avLst/>
          </a:prstGeom>
          <a:noFill/>
          <a:ln w="9525">
            <a:solidFill>
              <a:srgbClr val="FF0000"/>
            </a:solidFill>
            <a:round/>
            <a:headEnd/>
            <a:tailEnd/>
          </a:ln>
        </p:spPr>
        <p:txBody>
          <a:bodyPr wrap="none" anchor="ctr"/>
          <a:lstStyle/>
          <a:p>
            <a:endParaRPr lang="en-US"/>
          </a:p>
        </p:txBody>
      </p:sp>
      <p:sp>
        <p:nvSpPr>
          <p:cNvPr id="29701" name="TextBox 4"/>
          <p:cNvSpPr txBox="1">
            <a:spLocks noChangeArrowheads="1"/>
          </p:cNvSpPr>
          <p:nvPr/>
        </p:nvSpPr>
        <p:spPr bwMode="auto">
          <a:xfrm>
            <a:off x="381000" y="6172200"/>
            <a:ext cx="7477125" cy="461963"/>
          </a:xfrm>
          <a:prstGeom prst="rect">
            <a:avLst/>
          </a:prstGeom>
          <a:noFill/>
          <a:ln w="9525">
            <a:noFill/>
            <a:miter lim="800000"/>
            <a:headEnd/>
            <a:tailEnd/>
          </a:ln>
        </p:spPr>
        <p:txBody>
          <a:bodyPr wrap="none">
            <a:spAutoFit/>
          </a:bodyPr>
          <a:lstStyle/>
          <a:p>
            <a:r>
              <a:rPr lang="en-US" b="1">
                <a:latin typeface="Arial" charset="0"/>
                <a:cs typeface="Arial" charset="0"/>
              </a:rPr>
              <a:t>Expected                                                     Observed</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bwMode="auto">
          <a:xfrm>
            <a:off x="0" y="228600"/>
            <a:ext cx="6400800" cy="685800"/>
          </a:xfrm>
          <a:noFill/>
          <a:ln w="3175">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sz="2000" b="1" dirty="0" smtClean="0">
                <a:latin typeface="Arial" charset="0"/>
              </a:rPr>
              <a:t>Focus on the </a:t>
            </a:r>
            <a:r>
              <a:rPr lang="en-US" sz="2000" b="1" dirty="0" err="1" smtClean="0">
                <a:latin typeface="Arial" charset="0"/>
              </a:rPr>
              <a:t>Seychellean</a:t>
            </a:r>
            <a:r>
              <a:rPr lang="en-US" sz="2000" b="1" dirty="0" smtClean="0">
                <a:latin typeface="Arial" charset="0"/>
              </a:rPr>
              <a:t> tiger chameleon</a:t>
            </a:r>
          </a:p>
        </p:txBody>
      </p:sp>
      <p:pic>
        <p:nvPicPr>
          <p:cNvPr id="147459" name="Picture 3" descr="Figure_04_36_L.jpg"/>
          <p:cNvPicPr>
            <a:picLocks noChangeAspect="1"/>
          </p:cNvPicPr>
          <p:nvPr/>
        </p:nvPicPr>
        <p:blipFill>
          <a:blip r:embed="rId3" cstate="print"/>
          <a:srcRect/>
          <a:stretch>
            <a:fillRect/>
          </a:stretch>
        </p:blipFill>
        <p:spPr bwMode="auto">
          <a:xfrm>
            <a:off x="401638" y="1209675"/>
            <a:ext cx="8340725" cy="5419725"/>
          </a:xfrm>
          <a:prstGeom prst="rect">
            <a:avLst/>
          </a:prstGeom>
          <a:noFill/>
          <a:ln w="9525">
            <a:noFill/>
            <a:miter lim="800000"/>
            <a:headEnd/>
            <a:tailEnd/>
          </a:ln>
        </p:spPr>
      </p:pic>
      <p:pic>
        <p:nvPicPr>
          <p:cNvPr id="4" name="Picture 3" descr="Figure_06_09e_L"/>
          <p:cNvPicPr>
            <a:picLocks noChangeAspect="1" noChangeArrowheads="1"/>
          </p:cNvPicPr>
          <p:nvPr/>
        </p:nvPicPr>
        <p:blipFill>
          <a:blip r:embed="rId4" cstate="print"/>
          <a:srcRect/>
          <a:stretch>
            <a:fillRect/>
          </a:stretch>
        </p:blipFill>
        <p:spPr bwMode="auto">
          <a:xfrm>
            <a:off x="6781800" y="155575"/>
            <a:ext cx="2009196" cy="113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1" name="Picture 3" descr="Figure_06_09e_L"/>
          <p:cNvPicPr>
            <a:picLocks noChangeAspect="1" noChangeArrowheads="1"/>
          </p:cNvPicPr>
          <p:nvPr/>
        </p:nvPicPr>
        <p:blipFill>
          <a:blip r:embed="rId3" cstate="print"/>
          <a:srcRect/>
          <a:stretch>
            <a:fillRect/>
          </a:stretch>
        </p:blipFill>
        <p:spPr bwMode="auto">
          <a:xfrm>
            <a:off x="381000" y="381000"/>
            <a:ext cx="2584450" cy="6027737"/>
          </a:xfrm>
          <a:prstGeom prst="rect">
            <a:avLst/>
          </a:prstGeom>
          <a:noFill/>
          <a:ln w="9525">
            <a:noFill/>
            <a:miter lim="800000"/>
            <a:headEnd/>
            <a:tailEnd/>
          </a:ln>
        </p:spPr>
      </p:pic>
      <p:sp>
        <p:nvSpPr>
          <p:cNvPr id="5" name="Rectangle 2"/>
          <p:cNvSpPr txBox="1">
            <a:spLocks noChangeArrowheads="1"/>
          </p:cNvSpPr>
          <p:nvPr/>
        </p:nvSpPr>
        <p:spPr bwMode="auto">
          <a:xfrm>
            <a:off x="762000" y="0"/>
            <a:ext cx="6400800" cy="685800"/>
          </a:xfrm>
          <a:prstGeom prst="rect">
            <a:avLst/>
          </a:prstGeom>
          <a:noFill/>
          <a:ln w="317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kern="0" dirty="0" smtClean="0">
                <a:solidFill>
                  <a:schemeClr val="tx2"/>
                </a:solidFill>
                <a:latin typeface="Arial" charset="0"/>
                <a:ea typeface="+mj-ea"/>
                <a:cs typeface="+mj-cs"/>
              </a:rPr>
              <a:t>When did humans begin to use clothing???</a:t>
            </a:r>
            <a:endParaRPr kumimoji="0" lang="en-US" sz="2000" b="1" i="0" u="none" strike="noStrike" kern="0" cap="none" spc="0" normalizeH="0" baseline="0" noProof="0" dirty="0" smtClean="0">
              <a:ln>
                <a:noFill/>
              </a:ln>
              <a:solidFill>
                <a:schemeClr val="tx2"/>
              </a:solidFill>
              <a:effectLst/>
              <a:uLnTx/>
              <a:uFillTx/>
              <a:latin typeface="Arial" charset="0"/>
              <a:ea typeface="+mj-ea"/>
              <a:cs typeface="+mj-cs"/>
            </a:endParaRPr>
          </a:p>
        </p:txBody>
      </p:sp>
      <p:sp>
        <p:nvSpPr>
          <p:cNvPr id="6" name="Rectangle 5"/>
          <p:cNvSpPr/>
          <p:nvPr/>
        </p:nvSpPr>
        <p:spPr>
          <a:xfrm>
            <a:off x="4572000" y="5638800"/>
            <a:ext cx="4572000" cy="830997"/>
          </a:xfrm>
          <a:prstGeom prst="rect">
            <a:avLst/>
          </a:prstGeom>
        </p:spPr>
        <p:txBody>
          <a:bodyPr>
            <a:spAutoFit/>
          </a:bodyPr>
          <a:lstStyle/>
          <a:p>
            <a:r>
              <a:rPr lang="en-US" dirty="0" smtClean="0">
                <a:hlinkClick r:id="rId4"/>
              </a:rPr>
              <a:t>http://www.pbs.org/wgbh/nova/evolution/lice.html</a:t>
            </a:r>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3048000" y="1676400"/>
            <a:ext cx="6324600" cy="3295650"/>
          </a:xfrm>
          <a:prstGeom prst="rect">
            <a:avLst/>
          </a:prstGeom>
          <a:noFill/>
          <a:ln w="9525">
            <a:noFill/>
            <a:miter lim="800000"/>
            <a:headEnd/>
            <a:tailEnd/>
          </a:ln>
        </p:spPr>
      </p:pic>
      <p:sp>
        <p:nvSpPr>
          <p:cNvPr id="7" name="TextBox 6"/>
          <p:cNvSpPr txBox="1"/>
          <p:nvPr/>
        </p:nvSpPr>
        <p:spPr>
          <a:xfrm>
            <a:off x="4724400" y="1219200"/>
            <a:ext cx="1915909" cy="369332"/>
          </a:xfrm>
          <a:prstGeom prst="rect">
            <a:avLst/>
          </a:prstGeom>
          <a:noFill/>
        </p:spPr>
        <p:txBody>
          <a:bodyPr wrap="none" rtlCol="0">
            <a:spAutoFit/>
          </a:bodyPr>
          <a:lstStyle/>
          <a:p>
            <a:r>
              <a:rPr lang="en-US" sz="1800" dirty="0" smtClean="0">
                <a:latin typeface="Arial" pitchFamily="34" charset="0"/>
                <a:cs typeface="Arial" pitchFamily="34" charset="0"/>
              </a:rPr>
              <a:t>Kittler et al 2003:</a:t>
            </a:r>
            <a:endParaRPr lang="en-US" sz="1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G"/>
          <p:cNvPicPr>
            <a:picLocks noChangeAspect="1" noChangeArrowheads="1"/>
          </p:cNvPicPr>
          <p:nvPr/>
        </p:nvPicPr>
        <p:blipFill>
          <a:blip r:embed="rId3" cstate="print"/>
          <a:srcRect/>
          <a:stretch>
            <a:fillRect/>
          </a:stretch>
        </p:blipFill>
        <p:spPr bwMode="auto">
          <a:xfrm>
            <a:off x="0" y="5105400"/>
            <a:ext cx="1301750" cy="1227138"/>
          </a:xfrm>
          <a:prstGeom prst="rect">
            <a:avLst/>
          </a:prstGeom>
          <a:noFill/>
          <a:ln w="9525">
            <a:noFill/>
            <a:miter lim="800000"/>
            <a:headEnd/>
            <a:tailEnd/>
          </a:ln>
        </p:spPr>
      </p:pic>
      <p:pic>
        <p:nvPicPr>
          <p:cNvPr id="34819" name="Picture 3" descr="DSC00417_edited"/>
          <p:cNvPicPr>
            <a:picLocks noChangeAspect="1" noChangeArrowheads="1"/>
          </p:cNvPicPr>
          <p:nvPr/>
        </p:nvPicPr>
        <p:blipFill>
          <a:blip r:embed="rId4" cstate="print"/>
          <a:srcRect l="19862" t="9796" r="11172" b="9796"/>
          <a:stretch>
            <a:fillRect/>
          </a:stretch>
        </p:blipFill>
        <p:spPr bwMode="auto">
          <a:xfrm>
            <a:off x="0" y="1600200"/>
            <a:ext cx="1752600" cy="1555750"/>
          </a:xfrm>
          <a:prstGeom prst="rect">
            <a:avLst/>
          </a:prstGeom>
          <a:noFill/>
          <a:ln w="9525">
            <a:noFill/>
            <a:miter lim="800000"/>
            <a:headEnd/>
            <a:tailEnd/>
          </a:ln>
        </p:spPr>
      </p:pic>
      <p:sp>
        <p:nvSpPr>
          <p:cNvPr id="34820" name="Text Box 4"/>
          <p:cNvSpPr txBox="1">
            <a:spLocks noChangeArrowheads="1"/>
          </p:cNvSpPr>
          <p:nvPr/>
        </p:nvSpPr>
        <p:spPr bwMode="auto">
          <a:xfrm>
            <a:off x="5394325" y="874713"/>
            <a:ext cx="1320800" cy="366712"/>
          </a:xfrm>
          <a:prstGeom prst="rect">
            <a:avLst/>
          </a:prstGeom>
          <a:noFill/>
          <a:ln w="9525">
            <a:noFill/>
            <a:miter lim="800000"/>
            <a:headEnd/>
            <a:tailEnd/>
          </a:ln>
        </p:spPr>
        <p:txBody>
          <a:bodyPr wrap="none">
            <a:spAutoFit/>
          </a:bodyPr>
          <a:lstStyle/>
          <a:p>
            <a:pPr eaLnBrk="1" hangingPunct="1"/>
            <a:r>
              <a:rPr lang="en-US" sz="1800">
                <a:latin typeface="Arial" charset="0"/>
                <a:cs typeface="Arial" charset="0"/>
              </a:rPr>
              <a:t>ITS + Gcyc</a:t>
            </a:r>
          </a:p>
        </p:txBody>
      </p:sp>
      <p:pic>
        <p:nvPicPr>
          <p:cNvPr id="34821" name="Picture 5" descr="Combined consensus nov8"/>
          <p:cNvPicPr>
            <a:picLocks noGrp="1" noChangeAspect="1" noChangeArrowheads="1"/>
          </p:cNvPicPr>
          <p:nvPr>
            <p:ph sz="half" idx="2"/>
          </p:nvPr>
        </p:nvPicPr>
        <p:blipFill>
          <a:blip r:embed="rId5" cstate="print"/>
          <a:srcRect/>
          <a:stretch>
            <a:fillRect/>
          </a:stretch>
        </p:blipFill>
        <p:spPr>
          <a:xfrm>
            <a:off x="3729038" y="0"/>
            <a:ext cx="5414962" cy="6858000"/>
          </a:xfrm>
          <a:noFill/>
        </p:spPr>
      </p:pic>
      <p:grpSp>
        <p:nvGrpSpPr>
          <p:cNvPr id="34822" name="Group 6"/>
          <p:cNvGrpSpPr>
            <a:grpSpLocks/>
          </p:cNvGrpSpPr>
          <p:nvPr/>
        </p:nvGrpSpPr>
        <p:grpSpPr bwMode="auto">
          <a:xfrm>
            <a:off x="3505200" y="609600"/>
            <a:ext cx="2146300" cy="2308225"/>
            <a:chOff x="232" y="864"/>
            <a:chExt cx="1352" cy="1454"/>
          </a:xfrm>
        </p:grpSpPr>
        <p:sp>
          <p:nvSpPr>
            <p:cNvPr id="34832" name="Rectangle 7"/>
            <p:cNvSpPr>
              <a:spLocks noChangeArrowheads="1"/>
            </p:cNvSpPr>
            <p:nvPr/>
          </p:nvSpPr>
          <p:spPr bwMode="auto">
            <a:xfrm flipV="1">
              <a:off x="1336" y="912"/>
              <a:ext cx="240" cy="144"/>
            </a:xfrm>
            <a:prstGeom prst="rect">
              <a:avLst/>
            </a:prstGeom>
            <a:solidFill>
              <a:srgbClr val="FF0000"/>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34833" name="Rectangle 8"/>
            <p:cNvSpPr>
              <a:spLocks noChangeArrowheads="1"/>
            </p:cNvSpPr>
            <p:nvPr/>
          </p:nvSpPr>
          <p:spPr bwMode="auto">
            <a:xfrm flipV="1">
              <a:off x="1336" y="1296"/>
              <a:ext cx="240" cy="144"/>
            </a:xfrm>
            <a:prstGeom prst="rect">
              <a:avLst/>
            </a:prstGeom>
            <a:solidFill>
              <a:srgbClr val="0000FF"/>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34834" name="Rectangle 9"/>
            <p:cNvSpPr>
              <a:spLocks noChangeArrowheads="1"/>
            </p:cNvSpPr>
            <p:nvPr/>
          </p:nvSpPr>
          <p:spPr bwMode="auto">
            <a:xfrm flipV="1">
              <a:off x="1336" y="1392"/>
              <a:ext cx="240" cy="144"/>
            </a:xfrm>
            <a:prstGeom prst="rect">
              <a:avLst/>
            </a:prstGeom>
            <a:solidFill>
              <a:srgbClr val="00CCFF"/>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34835" name="Rectangle 10"/>
            <p:cNvSpPr>
              <a:spLocks noChangeArrowheads="1"/>
            </p:cNvSpPr>
            <p:nvPr/>
          </p:nvSpPr>
          <p:spPr bwMode="auto">
            <a:xfrm flipV="1">
              <a:off x="1336" y="1728"/>
              <a:ext cx="240" cy="144"/>
            </a:xfrm>
            <a:prstGeom prst="rect">
              <a:avLst/>
            </a:prstGeom>
            <a:solidFill>
              <a:srgbClr val="FFFF00"/>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34836" name="Text Box 11"/>
            <p:cNvSpPr txBox="1">
              <a:spLocks noChangeArrowheads="1"/>
            </p:cNvSpPr>
            <p:nvPr/>
          </p:nvSpPr>
          <p:spPr bwMode="auto">
            <a:xfrm>
              <a:off x="232" y="864"/>
              <a:ext cx="981" cy="1454"/>
            </a:xfrm>
            <a:prstGeom prst="rect">
              <a:avLst/>
            </a:prstGeom>
            <a:noFill/>
            <a:ln w="9525">
              <a:noFill/>
              <a:miter lim="800000"/>
              <a:headEnd/>
              <a:tailEnd/>
            </a:ln>
          </p:spPr>
          <p:txBody>
            <a:bodyPr wrap="none">
              <a:spAutoFit/>
            </a:bodyPr>
            <a:lstStyle/>
            <a:p>
              <a:pPr eaLnBrk="1" hangingPunct="1"/>
              <a:r>
                <a:rPr lang="en-US" sz="1800">
                  <a:latin typeface="Arial" charset="0"/>
                  <a:cs typeface="Arial" charset="0"/>
                </a:rPr>
                <a:t>Hummingbird</a:t>
              </a:r>
            </a:p>
            <a:p>
              <a:pPr eaLnBrk="1" hangingPunct="1"/>
              <a:endParaRPr lang="en-US" sz="1800">
                <a:latin typeface="Arial" charset="0"/>
                <a:cs typeface="Arial" charset="0"/>
              </a:endParaRPr>
            </a:p>
            <a:p>
              <a:pPr eaLnBrk="1" hangingPunct="1"/>
              <a:r>
                <a:rPr lang="en-US" sz="1800">
                  <a:latin typeface="Arial" charset="0"/>
                  <a:cs typeface="Arial" charset="0"/>
                </a:rPr>
                <a:t>Bat</a:t>
              </a:r>
            </a:p>
            <a:p>
              <a:pPr eaLnBrk="1" hangingPunct="1"/>
              <a:r>
                <a:rPr lang="en-US" sz="1800">
                  <a:latin typeface="Arial" charset="0"/>
                  <a:cs typeface="Arial" charset="0"/>
                </a:rPr>
                <a:t>Bat / Moth</a:t>
              </a:r>
            </a:p>
            <a:p>
              <a:pPr eaLnBrk="1" hangingPunct="1"/>
              <a:endParaRPr lang="en-US" sz="1800">
                <a:latin typeface="Arial" charset="0"/>
                <a:cs typeface="Arial" charset="0"/>
              </a:endParaRPr>
            </a:p>
            <a:p>
              <a:pPr eaLnBrk="1" hangingPunct="1"/>
              <a:r>
                <a:rPr lang="en-US" sz="1800">
                  <a:latin typeface="Arial" charset="0"/>
                  <a:cs typeface="Arial" charset="0"/>
                </a:rPr>
                <a:t>Generalist</a:t>
              </a:r>
            </a:p>
            <a:p>
              <a:pPr eaLnBrk="1" hangingPunct="1"/>
              <a:endParaRPr lang="en-US" sz="1800">
                <a:latin typeface="Arial" charset="0"/>
                <a:cs typeface="Arial" charset="0"/>
              </a:endParaRPr>
            </a:p>
            <a:p>
              <a:pPr eaLnBrk="1" hangingPunct="1"/>
              <a:r>
                <a:rPr lang="en-US" sz="1800">
                  <a:latin typeface="Arial" charset="0"/>
                  <a:cs typeface="Arial" charset="0"/>
                </a:rPr>
                <a:t>Bee</a:t>
              </a:r>
            </a:p>
          </p:txBody>
        </p:sp>
        <p:sp>
          <p:nvSpPr>
            <p:cNvPr id="34837" name="Rectangle 12"/>
            <p:cNvSpPr>
              <a:spLocks noChangeArrowheads="1"/>
            </p:cNvSpPr>
            <p:nvPr/>
          </p:nvSpPr>
          <p:spPr bwMode="auto">
            <a:xfrm flipV="1">
              <a:off x="1344" y="2064"/>
              <a:ext cx="240" cy="144"/>
            </a:xfrm>
            <a:prstGeom prst="rect">
              <a:avLst/>
            </a:prstGeom>
            <a:solidFill>
              <a:srgbClr val="CC0099"/>
            </a:solidFill>
            <a:ln w="9525">
              <a:solidFill>
                <a:schemeClr val="tx1"/>
              </a:solidFill>
              <a:miter lim="800000"/>
              <a:headEnd/>
              <a:tailEnd/>
            </a:ln>
          </p:spPr>
          <p:txBody>
            <a:bodyPr wrap="none" anchor="ctr"/>
            <a:lstStyle/>
            <a:p>
              <a:endParaRPr lang="en-US">
                <a:latin typeface="Arial" charset="0"/>
                <a:cs typeface="Arial" charset="0"/>
              </a:endParaRPr>
            </a:p>
          </p:txBody>
        </p:sp>
      </p:grpSp>
      <p:sp>
        <p:nvSpPr>
          <p:cNvPr id="34823" name="Rectangle 13"/>
          <p:cNvSpPr>
            <a:spLocks noGrp="1" noChangeArrowheads="1"/>
          </p:cNvSpPr>
          <p:nvPr>
            <p:ph type="title"/>
          </p:nvPr>
        </p:nvSpPr>
        <p:spPr>
          <a:xfrm>
            <a:off x="-228600" y="228600"/>
            <a:ext cx="3962400" cy="714375"/>
          </a:xfrm>
        </p:spPr>
        <p:txBody>
          <a:bodyPr/>
          <a:lstStyle/>
          <a:p>
            <a:pPr eaLnBrk="1" hangingPunct="1"/>
            <a:r>
              <a:rPr lang="en-US" sz="2800" smtClean="0">
                <a:solidFill>
                  <a:schemeClr val="tx1"/>
                </a:solidFill>
                <a:latin typeface="Arial" charset="0"/>
                <a:cs typeface="Arial" charset="0"/>
              </a:rPr>
              <a:t>Gesnerieae phylogeny</a:t>
            </a:r>
            <a:br>
              <a:rPr lang="en-US" sz="2800" smtClean="0">
                <a:solidFill>
                  <a:schemeClr val="tx1"/>
                </a:solidFill>
                <a:latin typeface="Arial" charset="0"/>
                <a:cs typeface="Arial" charset="0"/>
              </a:rPr>
            </a:br>
            <a:r>
              <a:rPr lang="en-US" sz="2400" smtClean="0">
                <a:solidFill>
                  <a:schemeClr val="tx1"/>
                </a:solidFill>
                <a:latin typeface="Arial" charset="0"/>
                <a:cs typeface="Arial" charset="0"/>
              </a:rPr>
              <a:t>Combined ITS-Gcy</a:t>
            </a:r>
            <a:r>
              <a:rPr lang="en-US" sz="3200" smtClean="0">
                <a:solidFill>
                  <a:schemeClr val="tx1"/>
                </a:solidFill>
                <a:latin typeface="Arial" charset="0"/>
                <a:cs typeface="Arial" charset="0"/>
              </a:rPr>
              <a:t> </a:t>
            </a:r>
          </a:p>
        </p:txBody>
      </p:sp>
      <p:sp>
        <p:nvSpPr>
          <p:cNvPr id="34824" name="Line 14"/>
          <p:cNvSpPr>
            <a:spLocks noChangeShapeType="1"/>
          </p:cNvSpPr>
          <p:nvPr/>
        </p:nvSpPr>
        <p:spPr bwMode="auto">
          <a:xfrm>
            <a:off x="7543800" y="3048000"/>
            <a:ext cx="381000" cy="0"/>
          </a:xfrm>
          <a:prstGeom prst="line">
            <a:avLst/>
          </a:prstGeom>
          <a:noFill/>
          <a:ln w="38100">
            <a:solidFill>
              <a:srgbClr val="FFFF00"/>
            </a:solidFill>
            <a:round/>
            <a:headEnd/>
            <a:tailEnd/>
          </a:ln>
        </p:spPr>
        <p:txBody>
          <a:bodyPr/>
          <a:lstStyle/>
          <a:p>
            <a:endParaRPr lang="en-US"/>
          </a:p>
        </p:txBody>
      </p:sp>
      <p:sp>
        <p:nvSpPr>
          <p:cNvPr id="34825" name="Line 15"/>
          <p:cNvSpPr>
            <a:spLocks noChangeShapeType="1"/>
          </p:cNvSpPr>
          <p:nvPr/>
        </p:nvSpPr>
        <p:spPr bwMode="auto">
          <a:xfrm>
            <a:off x="6858000" y="1981200"/>
            <a:ext cx="1066800" cy="0"/>
          </a:xfrm>
          <a:prstGeom prst="line">
            <a:avLst/>
          </a:prstGeom>
          <a:noFill/>
          <a:ln w="38100">
            <a:solidFill>
              <a:srgbClr val="FFFF00"/>
            </a:solidFill>
            <a:round/>
            <a:headEnd/>
            <a:tailEnd/>
          </a:ln>
        </p:spPr>
        <p:txBody>
          <a:bodyPr/>
          <a:lstStyle/>
          <a:p>
            <a:endParaRPr lang="en-US"/>
          </a:p>
        </p:txBody>
      </p:sp>
      <p:pic>
        <p:nvPicPr>
          <p:cNvPr id="34826" name="Picture 16" descr="bat_edited"/>
          <p:cNvPicPr>
            <a:picLocks noChangeAspect="1" noChangeArrowheads="1"/>
          </p:cNvPicPr>
          <p:nvPr/>
        </p:nvPicPr>
        <p:blipFill>
          <a:blip r:embed="rId6" cstate="print"/>
          <a:srcRect/>
          <a:stretch>
            <a:fillRect/>
          </a:stretch>
        </p:blipFill>
        <p:spPr bwMode="auto">
          <a:xfrm>
            <a:off x="1828800" y="1752600"/>
            <a:ext cx="1055688" cy="1219200"/>
          </a:xfrm>
          <a:prstGeom prst="rect">
            <a:avLst/>
          </a:prstGeom>
          <a:noFill/>
          <a:ln w="9525">
            <a:noFill/>
            <a:miter lim="800000"/>
            <a:headEnd/>
            <a:tailEnd/>
          </a:ln>
        </p:spPr>
      </p:pic>
      <p:pic>
        <p:nvPicPr>
          <p:cNvPr id="34827" name="Picture 17" descr="antillean crested drawing"/>
          <p:cNvPicPr>
            <a:picLocks noChangeAspect="1" noChangeArrowheads="1"/>
          </p:cNvPicPr>
          <p:nvPr/>
        </p:nvPicPr>
        <p:blipFill>
          <a:blip r:embed="rId7" cstate="print"/>
          <a:srcRect/>
          <a:stretch>
            <a:fillRect/>
          </a:stretch>
        </p:blipFill>
        <p:spPr bwMode="auto">
          <a:xfrm>
            <a:off x="1219200" y="4953000"/>
            <a:ext cx="1109663" cy="1371600"/>
          </a:xfrm>
          <a:prstGeom prst="rect">
            <a:avLst/>
          </a:prstGeom>
          <a:noFill/>
          <a:ln w="9525">
            <a:noFill/>
            <a:miter lim="800000"/>
            <a:headEnd/>
            <a:tailEnd/>
          </a:ln>
        </p:spPr>
      </p:pic>
      <p:pic>
        <p:nvPicPr>
          <p:cNvPr id="34828" name="Picture 18" descr="moth"/>
          <p:cNvPicPr>
            <a:picLocks noChangeAspect="1" noChangeArrowheads="1"/>
          </p:cNvPicPr>
          <p:nvPr/>
        </p:nvPicPr>
        <p:blipFill>
          <a:blip r:embed="rId8" cstate="print"/>
          <a:srcRect/>
          <a:stretch>
            <a:fillRect/>
          </a:stretch>
        </p:blipFill>
        <p:spPr bwMode="auto">
          <a:xfrm>
            <a:off x="1905000" y="3733800"/>
            <a:ext cx="1066800" cy="652463"/>
          </a:xfrm>
          <a:prstGeom prst="rect">
            <a:avLst/>
          </a:prstGeom>
          <a:noFill/>
          <a:ln w="9525">
            <a:noFill/>
            <a:miter lim="800000"/>
            <a:headEnd/>
            <a:tailEnd/>
          </a:ln>
        </p:spPr>
      </p:pic>
      <p:pic>
        <p:nvPicPr>
          <p:cNvPr id="34829" name="Picture 19" descr="Gesneria viridiflora fase masc"/>
          <p:cNvPicPr>
            <a:picLocks noChangeAspect="1" noChangeArrowheads="1"/>
          </p:cNvPicPr>
          <p:nvPr/>
        </p:nvPicPr>
        <p:blipFill>
          <a:blip r:embed="rId9" cstate="print"/>
          <a:srcRect/>
          <a:stretch>
            <a:fillRect/>
          </a:stretch>
        </p:blipFill>
        <p:spPr bwMode="auto">
          <a:xfrm>
            <a:off x="609600" y="3276600"/>
            <a:ext cx="1233488" cy="1524000"/>
          </a:xfrm>
          <a:prstGeom prst="rect">
            <a:avLst/>
          </a:prstGeom>
          <a:noFill/>
          <a:ln w="9525">
            <a:noFill/>
            <a:miter lim="800000"/>
            <a:headEnd/>
            <a:tailEnd/>
          </a:ln>
        </p:spPr>
      </p:pic>
      <p:sp>
        <p:nvSpPr>
          <p:cNvPr id="34830" name="Text Box 20"/>
          <p:cNvSpPr txBox="1">
            <a:spLocks noChangeArrowheads="1"/>
          </p:cNvSpPr>
          <p:nvPr/>
        </p:nvSpPr>
        <p:spPr bwMode="auto">
          <a:xfrm>
            <a:off x="3641725" y="-111125"/>
            <a:ext cx="5608638" cy="708025"/>
          </a:xfrm>
          <a:prstGeom prst="rect">
            <a:avLst/>
          </a:prstGeom>
          <a:noFill/>
          <a:ln w="9525">
            <a:noFill/>
            <a:miter lim="800000"/>
            <a:headEnd/>
            <a:tailEnd/>
          </a:ln>
        </p:spPr>
        <p:txBody>
          <a:bodyPr wrap="none">
            <a:spAutoFit/>
          </a:bodyPr>
          <a:lstStyle/>
          <a:p>
            <a:r>
              <a:rPr lang="en-US" sz="2000" b="1">
                <a:latin typeface="Arial" charset="0"/>
                <a:cs typeface="Arial" charset="0"/>
              </a:rPr>
              <a:t>What ecological conditions lead to evolution</a:t>
            </a:r>
          </a:p>
          <a:p>
            <a:r>
              <a:rPr lang="en-US" sz="2000" b="1">
                <a:latin typeface="Arial" charset="0"/>
                <a:cs typeface="Arial" charset="0"/>
              </a:rPr>
              <a:t>of floral traits??</a:t>
            </a:r>
          </a:p>
        </p:txBody>
      </p:sp>
      <p:sp>
        <p:nvSpPr>
          <p:cNvPr id="34831" name="TextBox 20"/>
          <p:cNvSpPr txBox="1">
            <a:spLocks noChangeArrowheads="1"/>
          </p:cNvSpPr>
          <p:nvPr/>
        </p:nvSpPr>
        <p:spPr bwMode="auto">
          <a:xfrm>
            <a:off x="228600" y="6553200"/>
            <a:ext cx="4860925" cy="307975"/>
          </a:xfrm>
          <a:prstGeom prst="rect">
            <a:avLst/>
          </a:prstGeom>
          <a:noFill/>
          <a:ln w="9525">
            <a:noFill/>
            <a:miter lim="800000"/>
            <a:headEnd/>
            <a:tailEnd/>
          </a:ln>
        </p:spPr>
        <p:txBody>
          <a:bodyPr wrap="none">
            <a:spAutoFit/>
          </a:bodyPr>
          <a:lstStyle/>
          <a:p>
            <a:r>
              <a:rPr lang="en-US" sz="1400" b="1">
                <a:latin typeface="Arial" charset="0"/>
                <a:cs typeface="Arial" charset="0"/>
              </a:rPr>
              <a:t>J = Jamaica, H = Hispaniola, Pr= Puerto Rico, C = Cuba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axon links"/>
          <p:cNvPicPr>
            <a:picLocks noChangeAspect="1" noChangeArrowheads="1"/>
          </p:cNvPicPr>
          <p:nvPr/>
        </p:nvPicPr>
        <p:blipFill>
          <a:blip r:embed="rId3" cstate="print"/>
          <a:srcRect/>
          <a:stretch>
            <a:fillRect/>
          </a:stretch>
        </p:blipFill>
        <p:spPr bwMode="auto">
          <a:xfrm>
            <a:off x="457200" y="762000"/>
            <a:ext cx="8448675" cy="4314825"/>
          </a:xfrm>
          <a:prstGeom prst="rect">
            <a:avLst/>
          </a:prstGeom>
          <a:noFill/>
          <a:ln w="9525">
            <a:noFill/>
            <a:miter lim="800000"/>
            <a:headEnd/>
            <a:tailEnd/>
          </a:ln>
        </p:spPr>
      </p:pic>
      <p:sp>
        <p:nvSpPr>
          <p:cNvPr id="35843" name="TextBox 2"/>
          <p:cNvSpPr txBox="1">
            <a:spLocks noChangeArrowheads="1"/>
          </p:cNvSpPr>
          <p:nvPr/>
        </p:nvSpPr>
        <p:spPr bwMode="auto">
          <a:xfrm>
            <a:off x="0" y="381000"/>
            <a:ext cx="9377363" cy="461963"/>
          </a:xfrm>
          <a:prstGeom prst="rect">
            <a:avLst/>
          </a:prstGeom>
          <a:noFill/>
          <a:ln w="9525">
            <a:noFill/>
            <a:miter lim="800000"/>
            <a:headEnd/>
            <a:tailEnd/>
          </a:ln>
        </p:spPr>
        <p:txBody>
          <a:bodyPr wrap="none">
            <a:spAutoFit/>
          </a:bodyPr>
          <a:lstStyle/>
          <a:p>
            <a:r>
              <a:rPr lang="en-US">
                <a:latin typeface="Arial" charset="0"/>
                <a:cs typeface="Arial" charset="0"/>
              </a:rPr>
              <a:t>What is the proper model organism for studying Human diseases?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36866" name="Group 1"/>
          <p:cNvGrpSpPr>
            <a:grpSpLocks/>
          </p:cNvGrpSpPr>
          <p:nvPr/>
        </p:nvGrpSpPr>
        <p:grpSpPr bwMode="auto">
          <a:xfrm>
            <a:off x="304800" y="0"/>
            <a:ext cx="8129588" cy="6804025"/>
            <a:chOff x="304800" y="0"/>
            <a:chExt cx="8129588" cy="6804025"/>
          </a:xfrm>
        </p:grpSpPr>
        <p:pic>
          <p:nvPicPr>
            <p:cNvPr id="36867" name="Picture 2"/>
            <p:cNvPicPr>
              <a:picLocks noChangeAspect="1" noChangeArrowheads="1"/>
            </p:cNvPicPr>
            <p:nvPr/>
          </p:nvPicPr>
          <p:blipFill>
            <a:blip r:embed="rId2" cstate="print">
              <a:lum bright="-20000" contrast="-10000"/>
            </a:blip>
            <a:srcRect t="5759"/>
            <a:stretch>
              <a:fillRect/>
            </a:stretch>
          </p:blipFill>
          <p:spPr bwMode="auto">
            <a:xfrm rot="60000">
              <a:off x="1425575" y="530225"/>
              <a:ext cx="6248400" cy="6273800"/>
            </a:xfrm>
            <a:prstGeom prst="rect">
              <a:avLst/>
            </a:prstGeom>
            <a:noFill/>
            <a:ln w="9525">
              <a:noFill/>
              <a:miter lim="800000"/>
              <a:headEnd/>
              <a:tailEnd/>
            </a:ln>
          </p:spPr>
        </p:pic>
        <p:sp>
          <p:nvSpPr>
            <p:cNvPr id="4" name="Rectangle 3"/>
            <p:cNvSpPr/>
            <p:nvPr/>
          </p:nvSpPr>
          <p:spPr bwMode="auto">
            <a:xfrm>
              <a:off x="5181600" y="457200"/>
              <a:ext cx="2362200" cy="99060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en-US" dirty="0"/>
            </a:p>
          </p:txBody>
        </p:sp>
        <p:sp>
          <p:nvSpPr>
            <p:cNvPr id="36869" name="TextBox 4"/>
            <p:cNvSpPr txBox="1">
              <a:spLocks noChangeArrowheads="1"/>
            </p:cNvSpPr>
            <p:nvPr/>
          </p:nvSpPr>
          <p:spPr bwMode="auto">
            <a:xfrm>
              <a:off x="304800" y="0"/>
              <a:ext cx="8129588" cy="400050"/>
            </a:xfrm>
            <a:prstGeom prst="rect">
              <a:avLst/>
            </a:prstGeom>
            <a:solidFill>
              <a:srgbClr val="FFFFFF"/>
            </a:solidFill>
            <a:ln w="9525">
              <a:noFill/>
              <a:miter lim="800000"/>
              <a:headEnd/>
              <a:tailEnd/>
            </a:ln>
          </p:spPr>
          <p:txBody>
            <a:bodyPr wrap="none">
              <a:spAutoFit/>
            </a:bodyPr>
            <a:lstStyle/>
            <a:p>
              <a:r>
                <a:rPr lang="en-US" sz="2000" b="1">
                  <a:latin typeface="Arial" charset="0"/>
                  <a:cs typeface="Arial" charset="0"/>
                </a:rPr>
                <a:t>R. F. Doolittle, IN: Evolution The Molecular Landscape, CSH, 2009</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0" y="457200"/>
            <a:ext cx="8932863" cy="4894263"/>
          </a:xfrm>
          <a:prstGeom prst="rect">
            <a:avLst/>
          </a:prstGeom>
          <a:noFill/>
          <a:ln w="9525">
            <a:noFill/>
            <a:miter lim="800000"/>
            <a:headEnd/>
            <a:tailEnd/>
          </a:ln>
        </p:spPr>
        <p:txBody>
          <a:bodyPr wrap="none">
            <a:spAutoFit/>
          </a:bodyPr>
          <a:lstStyle/>
          <a:p>
            <a:r>
              <a:rPr lang="en-US" b="1">
                <a:latin typeface="Arial" charset="0"/>
                <a:cs typeface="Arial" charset="0"/>
              </a:rPr>
              <a:t>IX. Conclusion</a:t>
            </a:r>
          </a:p>
          <a:p>
            <a:endParaRPr lang="en-US">
              <a:latin typeface="Arial" charset="0"/>
              <a:cs typeface="Arial" charset="0"/>
            </a:endParaRPr>
          </a:p>
          <a:p>
            <a:r>
              <a:rPr lang="en-US">
                <a:latin typeface="Arial" charset="0"/>
                <a:cs typeface="Arial" charset="0"/>
              </a:rPr>
              <a:t>Phylogenetic methods allow us to reconstruct evolutionary </a:t>
            </a:r>
          </a:p>
          <a:p>
            <a:r>
              <a:rPr lang="en-US">
                <a:latin typeface="Arial" charset="0"/>
                <a:cs typeface="Arial" charset="0"/>
              </a:rPr>
              <a:t>        relationships</a:t>
            </a:r>
          </a:p>
          <a:p>
            <a:endParaRPr lang="en-US">
              <a:latin typeface="Arial" charset="0"/>
              <a:cs typeface="Arial" charset="0"/>
            </a:endParaRPr>
          </a:p>
          <a:p>
            <a:endParaRPr lang="en-US">
              <a:latin typeface="Arial" charset="0"/>
              <a:cs typeface="Arial" charset="0"/>
            </a:endParaRPr>
          </a:p>
          <a:p>
            <a:r>
              <a:rPr lang="en-US">
                <a:latin typeface="Arial" charset="0"/>
                <a:cs typeface="Arial" charset="0"/>
              </a:rPr>
              <a:t>These relationships can in turn allow us to test evolutionary and </a:t>
            </a:r>
          </a:p>
          <a:p>
            <a:r>
              <a:rPr lang="en-US">
                <a:latin typeface="Arial" charset="0"/>
                <a:cs typeface="Arial" charset="0"/>
              </a:rPr>
              <a:t>         ecological hypotheses</a:t>
            </a:r>
          </a:p>
          <a:p>
            <a:endParaRPr lang="en-US">
              <a:latin typeface="Arial" charset="0"/>
              <a:cs typeface="Arial" charset="0"/>
            </a:endParaRPr>
          </a:p>
          <a:p>
            <a:endParaRPr lang="en-US">
              <a:latin typeface="Arial" charset="0"/>
              <a:cs typeface="Arial" charset="0"/>
            </a:endParaRPr>
          </a:p>
          <a:p>
            <a:r>
              <a:rPr lang="en-US">
                <a:latin typeface="Arial" charset="0"/>
                <a:cs typeface="Arial" charset="0"/>
              </a:rPr>
              <a:t>Terms to know: cladistic, phenetic, monophyly, paraphyly, </a:t>
            </a:r>
          </a:p>
          <a:p>
            <a:r>
              <a:rPr lang="en-US">
                <a:latin typeface="Arial" charset="0"/>
                <a:cs typeface="Arial" charset="0"/>
              </a:rPr>
              <a:t> synapomorphies, homology, homoplasy, convergent evolution, </a:t>
            </a:r>
          </a:p>
          <a:p>
            <a:r>
              <a:rPr lang="en-US">
                <a:latin typeface="Arial" charset="0"/>
                <a:cs typeface="Arial" charset="0"/>
              </a:rPr>
              <a:t> parallelism, reversal, parsimony, uses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4_F19a"/>
          <p:cNvPicPr>
            <a:picLocks noChangeAspect="1" noChangeArrowheads="1"/>
          </p:cNvPicPr>
          <p:nvPr/>
        </p:nvPicPr>
        <p:blipFill>
          <a:blip r:embed="rId3" cstate="print"/>
          <a:srcRect/>
          <a:stretch>
            <a:fillRect/>
          </a:stretch>
        </p:blipFill>
        <p:spPr bwMode="auto">
          <a:xfrm>
            <a:off x="1231900" y="228600"/>
            <a:ext cx="6678613" cy="639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0" y="0"/>
            <a:ext cx="7620000" cy="914400"/>
          </a:xfrm>
          <a:prstGeom prst="rect">
            <a:avLst/>
          </a:prstGeom>
          <a:noFill/>
          <a:ln w="9525">
            <a:noFill/>
            <a:miter lim="800000"/>
            <a:headEnd/>
            <a:tailEnd/>
          </a:ln>
        </p:spPr>
        <p:txBody>
          <a:bodyPr anchor="ctr">
            <a:spAutoFit/>
          </a:bodyPr>
          <a:lstStyle/>
          <a:p>
            <a:r>
              <a:rPr lang="en-US" sz="1400"/>
              <a:t>Photos by: </a:t>
            </a:r>
            <a:r>
              <a:rPr lang="en-US" sz="1600" b="1"/>
              <a:t>Andrea D. Wolfe©</a:t>
            </a:r>
            <a:r>
              <a:rPr lang="en-US" sz="1600"/>
              <a:t> and </a:t>
            </a:r>
            <a:r>
              <a:rPr lang="en-US" sz="1600" b="1"/>
              <a:t>Wayne J. Elisens©</a:t>
            </a:r>
            <a:r>
              <a:rPr lang="en-US" sz="1600"/>
              <a:t> (close-up photo)</a:t>
            </a:r>
            <a:r>
              <a:rPr lang="en-US" sz="1400"/>
              <a:t/>
            </a:r>
            <a:br>
              <a:rPr lang="en-US" sz="1400"/>
            </a:br>
            <a:r>
              <a:rPr lang="en-US" sz="1400"/>
              <a:t>Location: Campus of University of Oklahoma (Norman, Oklahoma)</a:t>
            </a:r>
            <a:endParaRPr lang="en-US" sz="900"/>
          </a:p>
          <a:p>
            <a:pPr algn="ctr"/>
            <a:endParaRPr lang="en-US"/>
          </a:p>
        </p:txBody>
      </p:sp>
      <p:sp>
        <p:nvSpPr>
          <p:cNvPr id="5123" name="AutoShape 7" descr="Penstemon oklahomensis habit"/>
          <p:cNvSpPr>
            <a:spLocks noChangeAspect="1" noChangeArrowheads="1"/>
          </p:cNvSpPr>
          <p:nvPr/>
        </p:nvSpPr>
        <p:spPr bwMode="auto">
          <a:xfrm>
            <a:off x="-700088" y="1982788"/>
            <a:ext cx="1238251" cy="3333750"/>
          </a:xfrm>
          <a:prstGeom prst="rect">
            <a:avLst/>
          </a:prstGeom>
          <a:noFill/>
          <a:ln w="9525">
            <a:noFill/>
            <a:miter lim="800000"/>
            <a:headEnd/>
            <a:tailEnd/>
          </a:ln>
        </p:spPr>
        <p:txBody>
          <a:bodyPr/>
          <a:lstStyle/>
          <a:p>
            <a:endParaRPr lang="en-US"/>
          </a:p>
        </p:txBody>
      </p:sp>
      <p:sp>
        <p:nvSpPr>
          <p:cNvPr id="5124" name="AutoShape 9" descr="Penstemon oklahomensis flower"/>
          <p:cNvSpPr>
            <a:spLocks noChangeAspect="1" noChangeArrowheads="1"/>
          </p:cNvSpPr>
          <p:nvPr/>
        </p:nvSpPr>
        <p:spPr bwMode="auto">
          <a:xfrm>
            <a:off x="855663" y="2819400"/>
            <a:ext cx="2381250" cy="952500"/>
          </a:xfrm>
          <a:prstGeom prst="rect">
            <a:avLst/>
          </a:prstGeom>
          <a:noFill/>
          <a:ln w="9525">
            <a:noFill/>
            <a:miter lim="800000"/>
            <a:headEnd/>
            <a:tailEnd/>
          </a:ln>
        </p:spPr>
        <p:txBody>
          <a:bodyPr/>
          <a:lstStyle/>
          <a:p>
            <a:endParaRPr lang="en-US"/>
          </a:p>
        </p:txBody>
      </p:sp>
      <p:sp>
        <p:nvSpPr>
          <p:cNvPr id="5125" name="Text Box 28"/>
          <p:cNvSpPr txBox="1">
            <a:spLocks noChangeArrowheads="1"/>
          </p:cNvSpPr>
          <p:nvPr/>
        </p:nvSpPr>
        <p:spPr bwMode="auto">
          <a:xfrm>
            <a:off x="2057400" y="1143000"/>
            <a:ext cx="7188200" cy="1662113"/>
          </a:xfrm>
          <a:prstGeom prst="rect">
            <a:avLst/>
          </a:prstGeom>
          <a:noFill/>
          <a:ln w="9525">
            <a:noFill/>
            <a:miter lim="800000"/>
            <a:headEnd/>
            <a:tailEnd/>
          </a:ln>
        </p:spPr>
        <p:txBody>
          <a:bodyPr wrap="none">
            <a:spAutoFit/>
          </a:bodyPr>
          <a:lstStyle/>
          <a:p>
            <a:r>
              <a:rPr lang="en-US" sz="1700" i="1">
                <a:latin typeface="Arial" charset="0"/>
                <a:cs typeface="Arial" charset="0"/>
              </a:rPr>
              <a:t>Penstemon oklahomensis </a:t>
            </a:r>
            <a:r>
              <a:rPr lang="en-US" sz="1700">
                <a:latin typeface="Arial" charset="0"/>
                <a:cs typeface="Arial" charset="0"/>
              </a:rPr>
              <a:t>is a member of </a:t>
            </a:r>
            <a:r>
              <a:rPr lang="en-US" sz="1700" i="1">
                <a:latin typeface="Arial" charset="0"/>
                <a:cs typeface="Arial" charset="0"/>
              </a:rPr>
              <a:t>Penstemon</a:t>
            </a:r>
            <a:r>
              <a:rPr lang="en-US" sz="1700">
                <a:latin typeface="Arial" charset="0"/>
                <a:cs typeface="Arial" charset="0"/>
              </a:rPr>
              <a:t> subg. </a:t>
            </a:r>
          </a:p>
          <a:p>
            <a:r>
              <a:rPr lang="en-US" sz="1700" i="1">
                <a:latin typeface="Arial" charset="0"/>
                <a:cs typeface="Arial" charset="0"/>
              </a:rPr>
              <a:t>Penstemon</a:t>
            </a:r>
            <a:r>
              <a:rPr lang="en-US" sz="1700">
                <a:latin typeface="Arial" charset="0"/>
                <a:cs typeface="Arial" charset="0"/>
              </a:rPr>
              <a:t> sect. </a:t>
            </a:r>
            <a:r>
              <a:rPr lang="en-US" sz="1700" i="1">
                <a:latin typeface="Arial" charset="0"/>
                <a:cs typeface="Arial" charset="0"/>
              </a:rPr>
              <a:t>Penstemon</a:t>
            </a:r>
            <a:r>
              <a:rPr lang="en-US" sz="1700">
                <a:latin typeface="Arial" charset="0"/>
                <a:cs typeface="Arial" charset="0"/>
              </a:rPr>
              <a:t> subsect. </a:t>
            </a:r>
            <a:r>
              <a:rPr lang="en-US" sz="1700" i="1">
                <a:latin typeface="Arial" charset="0"/>
                <a:cs typeface="Arial" charset="0"/>
              </a:rPr>
              <a:t>Penstemon</a:t>
            </a:r>
            <a:r>
              <a:rPr lang="en-US" sz="1700">
                <a:latin typeface="Arial" charset="0"/>
                <a:cs typeface="Arial" charset="0"/>
              </a:rPr>
              <a:t> (Bennett et al. 1987). </a:t>
            </a:r>
          </a:p>
          <a:p>
            <a:r>
              <a:rPr lang="en-US" sz="1700">
                <a:latin typeface="Arial" charset="0"/>
                <a:cs typeface="Arial" charset="0"/>
              </a:rPr>
              <a:t>Its common name is Oklahoma Beardtongue, and it is one of just a </a:t>
            </a:r>
          </a:p>
          <a:p>
            <a:r>
              <a:rPr lang="en-US" sz="1700">
                <a:latin typeface="Arial" charset="0"/>
                <a:cs typeface="Arial" charset="0"/>
              </a:rPr>
              <a:t>few plants found only in Oklahoma. </a:t>
            </a:r>
            <a:r>
              <a:rPr lang="en-US" sz="1700" i="1">
                <a:latin typeface="Arial" charset="0"/>
                <a:cs typeface="Arial" charset="0"/>
              </a:rPr>
              <a:t>Penstemon oklahomensis </a:t>
            </a:r>
            <a:r>
              <a:rPr lang="en-US" sz="1700">
                <a:latin typeface="Arial" charset="0"/>
                <a:cs typeface="Arial" charset="0"/>
              </a:rPr>
              <a:t>is also </a:t>
            </a:r>
          </a:p>
          <a:p>
            <a:r>
              <a:rPr lang="en-US" sz="1700">
                <a:latin typeface="Arial" charset="0"/>
                <a:cs typeface="Arial" charset="0"/>
              </a:rPr>
              <a:t>unusual in having a closed throat, which limits nectar access to large </a:t>
            </a:r>
          </a:p>
          <a:p>
            <a:r>
              <a:rPr lang="en-US" sz="1700">
                <a:latin typeface="Arial" charset="0"/>
                <a:cs typeface="Arial" charset="0"/>
              </a:rPr>
              <a:t>bumblebees..</a:t>
            </a:r>
          </a:p>
        </p:txBody>
      </p:sp>
      <p:pic>
        <p:nvPicPr>
          <p:cNvPr id="5126" name="Picture 29"/>
          <p:cNvPicPr>
            <a:picLocks noChangeAspect="1" noChangeArrowheads="1"/>
          </p:cNvPicPr>
          <p:nvPr/>
        </p:nvPicPr>
        <p:blipFill>
          <a:blip r:embed="rId3" cstate="print"/>
          <a:srcRect/>
          <a:stretch>
            <a:fillRect/>
          </a:stretch>
        </p:blipFill>
        <p:spPr bwMode="auto">
          <a:xfrm>
            <a:off x="228600" y="1219200"/>
            <a:ext cx="1752600" cy="4019550"/>
          </a:xfrm>
          <a:prstGeom prst="rect">
            <a:avLst/>
          </a:prstGeom>
          <a:noFill/>
          <a:ln w="9525">
            <a:noFill/>
            <a:miter lim="800000"/>
            <a:headEnd/>
            <a:tailEnd/>
          </a:ln>
        </p:spPr>
      </p:pic>
      <p:pic>
        <p:nvPicPr>
          <p:cNvPr id="5127" name="Picture 30"/>
          <p:cNvPicPr>
            <a:picLocks noChangeAspect="1" noChangeArrowheads="1"/>
          </p:cNvPicPr>
          <p:nvPr/>
        </p:nvPicPr>
        <p:blipFill>
          <a:blip r:embed="rId4" cstate="print"/>
          <a:srcRect/>
          <a:stretch>
            <a:fillRect/>
          </a:stretch>
        </p:blipFill>
        <p:spPr bwMode="auto">
          <a:xfrm>
            <a:off x="0" y="3810000"/>
            <a:ext cx="2952750" cy="1381125"/>
          </a:xfrm>
          <a:prstGeom prst="rect">
            <a:avLst/>
          </a:prstGeom>
          <a:noFill/>
          <a:ln w="9525">
            <a:noFill/>
            <a:miter lim="800000"/>
            <a:headEnd/>
            <a:tailEnd/>
          </a:ln>
        </p:spPr>
      </p:pic>
      <p:pic>
        <p:nvPicPr>
          <p:cNvPr id="5128" name="Picture 31"/>
          <p:cNvPicPr>
            <a:picLocks noChangeAspect="1" noChangeArrowheads="1"/>
          </p:cNvPicPr>
          <p:nvPr/>
        </p:nvPicPr>
        <p:blipFill>
          <a:blip r:embed="rId5" cstate="print"/>
          <a:srcRect/>
          <a:stretch>
            <a:fillRect/>
          </a:stretch>
        </p:blipFill>
        <p:spPr bwMode="auto">
          <a:xfrm>
            <a:off x="3352800" y="3048000"/>
            <a:ext cx="1905000" cy="3028950"/>
          </a:xfrm>
          <a:prstGeom prst="rect">
            <a:avLst/>
          </a:prstGeom>
          <a:noFill/>
          <a:ln w="9525">
            <a:noFill/>
            <a:miter lim="800000"/>
            <a:headEnd/>
            <a:tailEnd/>
          </a:ln>
        </p:spPr>
      </p:pic>
      <p:sp>
        <p:nvSpPr>
          <p:cNvPr id="5129" name="Text Box 32"/>
          <p:cNvSpPr txBox="1">
            <a:spLocks noChangeArrowheads="1"/>
          </p:cNvSpPr>
          <p:nvPr/>
        </p:nvSpPr>
        <p:spPr bwMode="auto">
          <a:xfrm>
            <a:off x="5546725" y="2933700"/>
            <a:ext cx="3783013" cy="2708275"/>
          </a:xfrm>
          <a:prstGeom prst="rect">
            <a:avLst/>
          </a:prstGeom>
          <a:noFill/>
          <a:ln w="9525">
            <a:noFill/>
            <a:miter lim="800000"/>
            <a:headEnd/>
            <a:tailEnd/>
          </a:ln>
        </p:spPr>
        <p:txBody>
          <a:bodyPr wrap="none">
            <a:spAutoFit/>
          </a:bodyPr>
          <a:lstStyle/>
          <a:p>
            <a:r>
              <a:rPr lang="en-US" sz="1700" i="1">
                <a:latin typeface="Arial" charset="0"/>
                <a:cs typeface="Arial" charset="0"/>
              </a:rPr>
              <a:t>Penstemon barbatus</a:t>
            </a:r>
            <a:r>
              <a:rPr lang="en-US" sz="1700">
                <a:latin typeface="Arial" charset="0"/>
                <a:cs typeface="Arial" charset="0"/>
              </a:rPr>
              <a:t> is a member of </a:t>
            </a:r>
          </a:p>
          <a:p>
            <a:r>
              <a:rPr lang="en-US" sz="1700" i="1">
                <a:latin typeface="Arial" charset="0"/>
                <a:cs typeface="Arial" charset="0"/>
              </a:rPr>
              <a:t>Penstemon</a:t>
            </a:r>
            <a:r>
              <a:rPr lang="en-US" sz="1700">
                <a:latin typeface="Arial" charset="0"/>
                <a:cs typeface="Arial" charset="0"/>
              </a:rPr>
              <a:t> subg. </a:t>
            </a:r>
            <a:r>
              <a:rPr lang="en-US" sz="1700" i="1">
                <a:latin typeface="Arial" charset="0"/>
                <a:cs typeface="Arial" charset="0"/>
              </a:rPr>
              <a:t>Habroanthus</a:t>
            </a:r>
            <a:r>
              <a:rPr lang="en-US" sz="1700">
                <a:latin typeface="Arial" charset="0"/>
                <a:cs typeface="Arial" charset="0"/>
              </a:rPr>
              <a:t> sect. </a:t>
            </a:r>
          </a:p>
          <a:p>
            <a:r>
              <a:rPr lang="en-US" sz="1700" i="1">
                <a:latin typeface="Arial" charset="0"/>
                <a:cs typeface="Arial" charset="0"/>
              </a:rPr>
              <a:t>Elmigra.</a:t>
            </a:r>
            <a:r>
              <a:rPr lang="en-US" sz="1700">
                <a:latin typeface="Arial" charset="0"/>
                <a:cs typeface="Arial" charset="0"/>
              </a:rPr>
              <a:t> It has a typical hummingbird</a:t>
            </a:r>
          </a:p>
          <a:p>
            <a:r>
              <a:rPr lang="en-US" sz="1700">
                <a:latin typeface="Arial" charset="0"/>
                <a:cs typeface="Arial" charset="0"/>
              </a:rPr>
              <a:t> floral syndrome. Notice the reflexed </a:t>
            </a:r>
          </a:p>
          <a:p>
            <a:r>
              <a:rPr lang="en-US" sz="1700">
                <a:latin typeface="Arial" charset="0"/>
                <a:cs typeface="Arial" charset="0"/>
              </a:rPr>
              <a:t>lower lip. Many of the red-flowered </a:t>
            </a:r>
          </a:p>
          <a:p>
            <a:r>
              <a:rPr lang="en-US" sz="1700">
                <a:latin typeface="Arial" charset="0"/>
                <a:cs typeface="Arial" charset="0"/>
              </a:rPr>
              <a:t>penstemons have a straight corolla </a:t>
            </a:r>
          </a:p>
          <a:p>
            <a:r>
              <a:rPr lang="en-US" sz="1700">
                <a:latin typeface="Arial" charset="0"/>
                <a:cs typeface="Arial" charset="0"/>
              </a:rPr>
              <a:t>without this reflexed lower lip.</a:t>
            </a:r>
          </a:p>
          <a:p>
            <a:r>
              <a:rPr lang="en-US" sz="1700">
                <a:latin typeface="Arial" charset="0"/>
                <a:cs typeface="Arial" charset="0"/>
              </a:rPr>
              <a:t> This species can be found in </a:t>
            </a:r>
          </a:p>
          <a:p>
            <a:r>
              <a:rPr lang="en-US" sz="1700">
                <a:latin typeface="Arial" charset="0"/>
                <a:cs typeface="Arial" charset="0"/>
              </a:rPr>
              <a:t>Arizona, Colorado, New Mexico, </a:t>
            </a:r>
          </a:p>
          <a:p>
            <a:r>
              <a:rPr lang="en-US" sz="1700">
                <a:latin typeface="Arial" charset="0"/>
                <a:cs typeface="Arial" charset="0"/>
              </a:rPr>
              <a:t>Texas, Utah and Mexico. </a:t>
            </a:r>
          </a:p>
        </p:txBody>
      </p:sp>
      <p:sp>
        <p:nvSpPr>
          <p:cNvPr id="5130" name="Text Box 33"/>
          <p:cNvSpPr txBox="1">
            <a:spLocks noChangeArrowheads="1"/>
          </p:cNvSpPr>
          <p:nvPr/>
        </p:nvSpPr>
        <p:spPr bwMode="auto">
          <a:xfrm>
            <a:off x="2270125" y="609600"/>
            <a:ext cx="2062163" cy="523875"/>
          </a:xfrm>
          <a:prstGeom prst="rect">
            <a:avLst/>
          </a:prstGeom>
          <a:noFill/>
          <a:ln w="9525">
            <a:noFill/>
            <a:miter lim="800000"/>
            <a:headEnd/>
            <a:tailEnd/>
          </a:ln>
        </p:spPr>
        <p:txBody>
          <a:bodyPr wrap="none">
            <a:spAutoFit/>
          </a:bodyPr>
          <a:lstStyle/>
          <a:p>
            <a:r>
              <a:rPr lang="en-US" sz="2800" b="1">
                <a:latin typeface="Arial" charset="0"/>
                <a:cs typeface="Arial" charset="0"/>
              </a:rPr>
              <a:t>II. Methods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pPr eaLnBrk="1" hangingPunct="1"/>
            <a:r>
              <a:rPr lang="en-US" sz="4000" smtClean="0">
                <a:latin typeface="Arial" charset="0"/>
                <a:cs typeface="Arial" charset="0"/>
              </a:rPr>
              <a:t>Different Approaches: Cladistic vs. Phenetic Methods</a:t>
            </a:r>
          </a:p>
        </p:txBody>
      </p:sp>
      <p:graphicFrame>
        <p:nvGraphicFramePr>
          <p:cNvPr id="175190" name="Group 86"/>
          <p:cNvGraphicFramePr>
            <a:graphicFrameLocks noGrp="1"/>
          </p:cNvGraphicFramePr>
          <p:nvPr>
            <p:ph idx="1"/>
          </p:nvPr>
        </p:nvGraphicFramePr>
        <p:xfrm>
          <a:off x="0" y="1905000"/>
          <a:ext cx="8763000" cy="4123120"/>
        </p:xfrm>
        <a:graphic>
          <a:graphicData uri="http://schemas.openxmlformats.org/drawingml/2006/table">
            <a:tbl>
              <a:tblPr/>
              <a:tblGrid>
                <a:gridCol w="1554163"/>
                <a:gridCol w="1554162"/>
                <a:gridCol w="1463675"/>
                <a:gridCol w="1219200"/>
                <a:gridCol w="1219200"/>
                <a:gridCol w="1752600"/>
              </a:tblGrid>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Species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Life span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Growth form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Flower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size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Flower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color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Nectar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production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Ancestor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annual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herb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short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white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2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Species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annual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herb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short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white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low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Species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annual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herb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short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white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DA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823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Species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perennial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tree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long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pitchFamily="34" charset="0"/>
                          <a:cs typeface="Arial" pitchFamily="34" charset="0"/>
                        </a:rPr>
                        <a:t>red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pitchFamily="34" charset="0"/>
                          <a:cs typeface="Arial" pitchFamily="34" charset="0"/>
                        </a:rPr>
                        <a:t>high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2D050"/>
                    </a:solid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Line 4"/>
          <p:cNvSpPr>
            <a:spLocks noChangeShapeType="1"/>
          </p:cNvSpPr>
          <p:nvPr/>
        </p:nvSpPr>
        <p:spPr bwMode="auto">
          <a:xfrm flipV="1">
            <a:off x="1524000" y="1828800"/>
            <a:ext cx="3200400" cy="2667000"/>
          </a:xfrm>
          <a:prstGeom prst="line">
            <a:avLst/>
          </a:prstGeom>
          <a:noFill/>
          <a:ln w="9525">
            <a:solidFill>
              <a:schemeClr val="tx1"/>
            </a:solidFill>
            <a:round/>
            <a:headEnd/>
            <a:tailEnd/>
          </a:ln>
        </p:spPr>
        <p:txBody>
          <a:bodyPr/>
          <a:lstStyle/>
          <a:p>
            <a:endParaRPr lang="en-US"/>
          </a:p>
        </p:txBody>
      </p:sp>
      <p:sp>
        <p:nvSpPr>
          <p:cNvPr id="7171" name="Line 5"/>
          <p:cNvSpPr>
            <a:spLocks noChangeShapeType="1"/>
          </p:cNvSpPr>
          <p:nvPr/>
        </p:nvSpPr>
        <p:spPr bwMode="auto">
          <a:xfrm flipH="1" flipV="1">
            <a:off x="2514600" y="1828800"/>
            <a:ext cx="762000" cy="1219200"/>
          </a:xfrm>
          <a:prstGeom prst="line">
            <a:avLst/>
          </a:prstGeom>
          <a:noFill/>
          <a:ln w="9525">
            <a:solidFill>
              <a:schemeClr val="tx1"/>
            </a:solidFill>
            <a:round/>
            <a:headEnd/>
            <a:tailEnd/>
          </a:ln>
        </p:spPr>
        <p:txBody>
          <a:bodyPr/>
          <a:lstStyle/>
          <a:p>
            <a:endParaRPr lang="en-US"/>
          </a:p>
        </p:txBody>
      </p:sp>
      <p:sp>
        <p:nvSpPr>
          <p:cNvPr id="7172" name="Line 6"/>
          <p:cNvSpPr>
            <a:spLocks noChangeShapeType="1"/>
          </p:cNvSpPr>
          <p:nvPr/>
        </p:nvSpPr>
        <p:spPr bwMode="auto">
          <a:xfrm flipV="1">
            <a:off x="2819400" y="1752600"/>
            <a:ext cx="381000" cy="609600"/>
          </a:xfrm>
          <a:prstGeom prst="line">
            <a:avLst/>
          </a:prstGeom>
          <a:noFill/>
          <a:ln w="9525">
            <a:solidFill>
              <a:schemeClr val="tx1"/>
            </a:solidFill>
            <a:round/>
            <a:headEnd/>
            <a:tailEnd/>
          </a:ln>
        </p:spPr>
        <p:txBody>
          <a:bodyPr/>
          <a:lstStyle/>
          <a:p>
            <a:endParaRPr lang="en-US"/>
          </a:p>
        </p:txBody>
      </p:sp>
      <p:sp>
        <p:nvSpPr>
          <p:cNvPr id="7173" name="Line 7"/>
          <p:cNvSpPr>
            <a:spLocks noChangeShapeType="1"/>
          </p:cNvSpPr>
          <p:nvPr/>
        </p:nvSpPr>
        <p:spPr bwMode="auto">
          <a:xfrm>
            <a:off x="2895600" y="2057400"/>
            <a:ext cx="304800" cy="0"/>
          </a:xfrm>
          <a:prstGeom prst="line">
            <a:avLst/>
          </a:prstGeom>
          <a:noFill/>
          <a:ln w="9525">
            <a:solidFill>
              <a:schemeClr val="tx1"/>
            </a:solidFill>
            <a:round/>
            <a:headEnd/>
            <a:tailEnd/>
          </a:ln>
        </p:spPr>
        <p:txBody>
          <a:bodyPr/>
          <a:lstStyle/>
          <a:p>
            <a:endParaRPr lang="en-US"/>
          </a:p>
        </p:txBody>
      </p:sp>
      <p:sp>
        <p:nvSpPr>
          <p:cNvPr id="7174" name="Line 8"/>
          <p:cNvSpPr>
            <a:spLocks noChangeShapeType="1"/>
          </p:cNvSpPr>
          <p:nvPr/>
        </p:nvSpPr>
        <p:spPr bwMode="auto">
          <a:xfrm>
            <a:off x="4191000" y="2133600"/>
            <a:ext cx="304800" cy="0"/>
          </a:xfrm>
          <a:prstGeom prst="line">
            <a:avLst/>
          </a:prstGeom>
          <a:noFill/>
          <a:ln w="9525">
            <a:solidFill>
              <a:schemeClr val="tx1"/>
            </a:solidFill>
            <a:round/>
            <a:headEnd/>
            <a:tailEnd/>
          </a:ln>
        </p:spPr>
        <p:txBody>
          <a:bodyPr/>
          <a:lstStyle/>
          <a:p>
            <a:endParaRPr lang="en-US"/>
          </a:p>
        </p:txBody>
      </p:sp>
      <p:sp>
        <p:nvSpPr>
          <p:cNvPr id="7175" name="Line 9"/>
          <p:cNvSpPr>
            <a:spLocks noChangeShapeType="1"/>
          </p:cNvSpPr>
          <p:nvPr/>
        </p:nvSpPr>
        <p:spPr bwMode="auto">
          <a:xfrm>
            <a:off x="3962400" y="2286000"/>
            <a:ext cx="304800" cy="0"/>
          </a:xfrm>
          <a:prstGeom prst="line">
            <a:avLst/>
          </a:prstGeom>
          <a:noFill/>
          <a:ln w="9525">
            <a:solidFill>
              <a:schemeClr val="tx1"/>
            </a:solidFill>
            <a:round/>
            <a:headEnd/>
            <a:tailEnd/>
          </a:ln>
        </p:spPr>
        <p:txBody>
          <a:bodyPr/>
          <a:lstStyle/>
          <a:p>
            <a:endParaRPr lang="en-US"/>
          </a:p>
        </p:txBody>
      </p:sp>
      <p:sp>
        <p:nvSpPr>
          <p:cNvPr id="7176" name="Line 10"/>
          <p:cNvSpPr>
            <a:spLocks noChangeShapeType="1"/>
          </p:cNvSpPr>
          <p:nvPr/>
        </p:nvSpPr>
        <p:spPr bwMode="auto">
          <a:xfrm>
            <a:off x="3733800" y="2514600"/>
            <a:ext cx="304800" cy="0"/>
          </a:xfrm>
          <a:prstGeom prst="line">
            <a:avLst/>
          </a:prstGeom>
          <a:noFill/>
          <a:ln w="9525">
            <a:solidFill>
              <a:schemeClr val="tx1"/>
            </a:solidFill>
            <a:round/>
            <a:headEnd/>
            <a:tailEnd/>
          </a:ln>
        </p:spPr>
        <p:txBody>
          <a:bodyPr/>
          <a:lstStyle/>
          <a:p>
            <a:endParaRPr lang="en-US"/>
          </a:p>
        </p:txBody>
      </p:sp>
      <p:sp>
        <p:nvSpPr>
          <p:cNvPr id="7177" name="Line 11"/>
          <p:cNvSpPr>
            <a:spLocks noChangeShapeType="1"/>
          </p:cNvSpPr>
          <p:nvPr/>
        </p:nvSpPr>
        <p:spPr bwMode="auto">
          <a:xfrm>
            <a:off x="3505200" y="2667000"/>
            <a:ext cx="304800" cy="0"/>
          </a:xfrm>
          <a:prstGeom prst="line">
            <a:avLst/>
          </a:prstGeom>
          <a:noFill/>
          <a:ln w="9525">
            <a:solidFill>
              <a:schemeClr val="tx1"/>
            </a:solidFill>
            <a:round/>
            <a:headEnd/>
            <a:tailEnd/>
          </a:ln>
        </p:spPr>
        <p:txBody>
          <a:bodyPr/>
          <a:lstStyle/>
          <a:p>
            <a:endParaRPr lang="en-US"/>
          </a:p>
        </p:txBody>
      </p:sp>
      <p:sp>
        <p:nvSpPr>
          <p:cNvPr id="7178" name="Line 12"/>
          <p:cNvSpPr>
            <a:spLocks noChangeShapeType="1"/>
          </p:cNvSpPr>
          <p:nvPr/>
        </p:nvSpPr>
        <p:spPr bwMode="auto">
          <a:xfrm flipV="1">
            <a:off x="4495800" y="2133600"/>
            <a:ext cx="3200400" cy="2667000"/>
          </a:xfrm>
          <a:prstGeom prst="line">
            <a:avLst/>
          </a:prstGeom>
          <a:noFill/>
          <a:ln w="9525">
            <a:solidFill>
              <a:schemeClr val="tx1"/>
            </a:solidFill>
            <a:round/>
            <a:headEnd/>
            <a:tailEnd/>
          </a:ln>
        </p:spPr>
        <p:txBody>
          <a:bodyPr/>
          <a:lstStyle/>
          <a:p>
            <a:endParaRPr lang="en-US"/>
          </a:p>
        </p:txBody>
      </p:sp>
      <p:sp>
        <p:nvSpPr>
          <p:cNvPr id="7179" name="Line 13"/>
          <p:cNvSpPr>
            <a:spLocks noChangeShapeType="1"/>
          </p:cNvSpPr>
          <p:nvPr/>
        </p:nvSpPr>
        <p:spPr bwMode="auto">
          <a:xfrm flipH="1" flipV="1">
            <a:off x="5486400" y="2133600"/>
            <a:ext cx="762000" cy="1219200"/>
          </a:xfrm>
          <a:prstGeom prst="line">
            <a:avLst/>
          </a:prstGeom>
          <a:noFill/>
          <a:ln w="9525">
            <a:solidFill>
              <a:schemeClr val="tx1"/>
            </a:solidFill>
            <a:round/>
            <a:headEnd/>
            <a:tailEnd/>
          </a:ln>
        </p:spPr>
        <p:txBody>
          <a:bodyPr/>
          <a:lstStyle/>
          <a:p>
            <a:endParaRPr lang="en-US"/>
          </a:p>
        </p:txBody>
      </p:sp>
      <p:sp>
        <p:nvSpPr>
          <p:cNvPr id="7180" name="Line 14"/>
          <p:cNvSpPr>
            <a:spLocks noChangeShapeType="1"/>
          </p:cNvSpPr>
          <p:nvPr/>
        </p:nvSpPr>
        <p:spPr bwMode="auto">
          <a:xfrm>
            <a:off x="6858000" y="2133600"/>
            <a:ext cx="304800" cy="457200"/>
          </a:xfrm>
          <a:prstGeom prst="line">
            <a:avLst/>
          </a:prstGeom>
          <a:noFill/>
          <a:ln w="9525">
            <a:solidFill>
              <a:schemeClr val="tx1"/>
            </a:solidFill>
            <a:round/>
            <a:headEnd/>
            <a:tailEnd/>
          </a:ln>
        </p:spPr>
        <p:txBody>
          <a:bodyPr/>
          <a:lstStyle/>
          <a:p>
            <a:endParaRPr lang="en-US"/>
          </a:p>
        </p:txBody>
      </p:sp>
      <p:sp>
        <p:nvSpPr>
          <p:cNvPr id="7181" name="Line 15"/>
          <p:cNvSpPr>
            <a:spLocks noChangeShapeType="1"/>
          </p:cNvSpPr>
          <p:nvPr/>
        </p:nvSpPr>
        <p:spPr bwMode="auto">
          <a:xfrm>
            <a:off x="6705600" y="2819400"/>
            <a:ext cx="304800" cy="0"/>
          </a:xfrm>
          <a:prstGeom prst="line">
            <a:avLst/>
          </a:prstGeom>
          <a:noFill/>
          <a:ln w="9525">
            <a:solidFill>
              <a:schemeClr val="tx1"/>
            </a:solidFill>
            <a:round/>
            <a:headEnd/>
            <a:tailEnd/>
          </a:ln>
        </p:spPr>
        <p:txBody>
          <a:bodyPr/>
          <a:lstStyle/>
          <a:p>
            <a:endParaRPr lang="en-US"/>
          </a:p>
        </p:txBody>
      </p:sp>
      <p:sp>
        <p:nvSpPr>
          <p:cNvPr id="7182" name="Line 16"/>
          <p:cNvSpPr>
            <a:spLocks noChangeShapeType="1"/>
          </p:cNvSpPr>
          <p:nvPr/>
        </p:nvSpPr>
        <p:spPr bwMode="auto">
          <a:xfrm>
            <a:off x="7467600" y="2209800"/>
            <a:ext cx="304800" cy="0"/>
          </a:xfrm>
          <a:prstGeom prst="line">
            <a:avLst/>
          </a:prstGeom>
          <a:noFill/>
          <a:ln w="9525">
            <a:solidFill>
              <a:schemeClr val="tx1"/>
            </a:solidFill>
            <a:round/>
            <a:headEnd/>
            <a:tailEnd/>
          </a:ln>
        </p:spPr>
        <p:txBody>
          <a:bodyPr/>
          <a:lstStyle/>
          <a:p>
            <a:endParaRPr lang="en-US"/>
          </a:p>
        </p:txBody>
      </p:sp>
      <p:sp>
        <p:nvSpPr>
          <p:cNvPr id="7183" name="Line 17"/>
          <p:cNvSpPr>
            <a:spLocks noChangeShapeType="1"/>
          </p:cNvSpPr>
          <p:nvPr/>
        </p:nvSpPr>
        <p:spPr bwMode="auto">
          <a:xfrm>
            <a:off x="7315200" y="2286000"/>
            <a:ext cx="304800" cy="0"/>
          </a:xfrm>
          <a:prstGeom prst="line">
            <a:avLst/>
          </a:prstGeom>
          <a:noFill/>
          <a:ln w="9525">
            <a:solidFill>
              <a:schemeClr val="tx1"/>
            </a:solidFill>
            <a:round/>
            <a:headEnd/>
            <a:tailEnd/>
          </a:ln>
        </p:spPr>
        <p:txBody>
          <a:bodyPr/>
          <a:lstStyle/>
          <a:p>
            <a:endParaRPr lang="en-US"/>
          </a:p>
        </p:txBody>
      </p:sp>
      <p:sp>
        <p:nvSpPr>
          <p:cNvPr id="7184" name="Line 18"/>
          <p:cNvSpPr>
            <a:spLocks noChangeShapeType="1"/>
          </p:cNvSpPr>
          <p:nvPr/>
        </p:nvSpPr>
        <p:spPr bwMode="auto">
          <a:xfrm>
            <a:off x="7162800" y="2438400"/>
            <a:ext cx="304800" cy="0"/>
          </a:xfrm>
          <a:prstGeom prst="line">
            <a:avLst/>
          </a:prstGeom>
          <a:noFill/>
          <a:ln w="9525">
            <a:solidFill>
              <a:schemeClr val="tx1"/>
            </a:solidFill>
            <a:round/>
            <a:headEnd/>
            <a:tailEnd/>
          </a:ln>
        </p:spPr>
        <p:txBody>
          <a:bodyPr/>
          <a:lstStyle/>
          <a:p>
            <a:endParaRPr lang="en-US"/>
          </a:p>
        </p:txBody>
      </p:sp>
      <p:sp>
        <p:nvSpPr>
          <p:cNvPr id="7185" name="Text Box 19"/>
          <p:cNvSpPr txBox="1">
            <a:spLocks noChangeArrowheads="1"/>
          </p:cNvSpPr>
          <p:nvPr/>
        </p:nvSpPr>
        <p:spPr bwMode="auto">
          <a:xfrm>
            <a:off x="0" y="4549775"/>
            <a:ext cx="9144000" cy="2308225"/>
          </a:xfrm>
          <a:prstGeom prst="rect">
            <a:avLst/>
          </a:prstGeom>
          <a:noFill/>
          <a:ln w="9525">
            <a:noFill/>
            <a:miter lim="800000"/>
            <a:headEnd/>
            <a:tailEnd/>
          </a:ln>
        </p:spPr>
        <p:txBody>
          <a:bodyPr>
            <a:spAutoFit/>
          </a:bodyPr>
          <a:lstStyle/>
          <a:p>
            <a:r>
              <a:rPr lang="en-US" dirty="0">
                <a:latin typeface="Arial" charset="0"/>
                <a:cs typeface="Arial" charset="0"/>
              </a:rPr>
              <a:t>Ancestor:</a:t>
            </a:r>
          </a:p>
          <a:p>
            <a:r>
              <a:rPr lang="en-US" dirty="0">
                <a:latin typeface="Arial" charset="0"/>
                <a:cs typeface="Arial" charset="0"/>
              </a:rPr>
              <a:t>Annual, herb, short and white flowers with low nectar production</a:t>
            </a:r>
          </a:p>
          <a:p>
            <a:endParaRPr lang="en-US" dirty="0">
              <a:latin typeface="Arial" charset="0"/>
              <a:cs typeface="Arial" charset="0"/>
            </a:endParaRPr>
          </a:p>
          <a:p>
            <a:r>
              <a:rPr lang="en-US" dirty="0" err="1">
                <a:latin typeface="Arial" charset="0"/>
                <a:cs typeface="Arial" charset="0"/>
              </a:rPr>
              <a:t>Synapomorphies</a:t>
            </a:r>
            <a:r>
              <a:rPr lang="en-US" dirty="0">
                <a:latin typeface="Arial" charset="0"/>
                <a:cs typeface="Arial" charset="0"/>
              </a:rPr>
              <a:t>: </a:t>
            </a:r>
          </a:p>
          <a:p>
            <a:r>
              <a:rPr lang="en-US" dirty="0">
                <a:latin typeface="Arial" charset="0"/>
                <a:cs typeface="Arial" charset="0"/>
              </a:rPr>
              <a:t>Traits that are shared and derived and reveal evolutionary branch point</a:t>
            </a:r>
          </a:p>
        </p:txBody>
      </p:sp>
      <p:sp>
        <p:nvSpPr>
          <p:cNvPr id="7186" name="Text Box 20"/>
          <p:cNvSpPr txBox="1">
            <a:spLocks noChangeArrowheads="1"/>
          </p:cNvSpPr>
          <p:nvPr/>
        </p:nvSpPr>
        <p:spPr bwMode="auto">
          <a:xfrm>
            <a:off x="7265988" y="2819400"/>
            <a:ext cx="1878012" cy="461963"/>
          </a:xfrm>
          <a:prstGeom prst="rect">
            <a:avLst/>
          </a:prstGeom>
          <a:solidFill>
            <a:srgbClr val="669900"/>
          </a:solidFill>
          <a:ln w="9525">
            <a:noFill/>
            <a:miter lim="800000"/>
            <a:headEnd/>
            <a:tailEnd/>
          </a:ln>
        </p:spPr>
        <p:txBody>
          <a:bodyPr wrap="none">
            <a:spAutoFit/>
          </a:bodyPr>
          <a:lstStyle/>
          <a:p>
            <a:r>
              <a:rPr lang="en-US" b="1">
                <a:latin typeface="Arial" charset="0"/>
                <a:cs typeface="Arial" charset="0"/>
              </a:rPr>
              <a:t>High nectar</a:t>
            </a:r>
          </a:p>
        </p:txBody>
      </p:sp>
      <p:sp>
        <p:nvSpPr>
          <p:cNvPr id="7187" name="Text Box 21"/>
          <p:cNvSpPr txBox="1">
            <a:spLocks noChangeArrowheads="1"/>
          </p:cNvSpPr>
          <p:nvPr/>
        </p:nvSpPr>
        <p:spPr bwMode="auto">
          <a:xfrm>
            <a:off x="1889125" y="1412875"/>
            <a:ext cx="6008688" cy="461963"/>
          </a:xfrm>
          <a:prstGeom prst="rect">
            <a:avLst/>
          </a:prstGeom>
          <a:noFill/>
          <a:ln w="9525">
            <a:noFill/>
            <a:miter lim="800000"/>
            <a:headEnd/>
            <a:tailEnd/>
          </a:ln>
        </p:spPr>
        <p:txBody>
          <a:bodyPr wrap="none">
            <a:spAutoFit/>
          </a:bodyPr>
          <a:lstStyle/>
          <a:p>
            <a:r>
              <a:rPr lang="en-US">
                <a:latin typeface="Arial" charset="0"/>
                <a:cs typeface="Arial" charset="0"/>
              </a:rPr>
              <a:t> Sp 1      2                 3    1               2        3</a:t>
            </a:r>
          </a:p>
        </p:txBody>
      </p:sp>
      <p:sp>
        <p:nvSpPr>
          <p:cNvPr id="7188" name="TextBox 19"/>
          <p:cNvSpPr txBox="1">
            <a:spLocks noChangeArrowheads="1"/>
          </p:cNvSpPr>
          <p:nvPr/>
        </p:nvSpPr>
        <p:spPr bwMode="auto">
          <a:xfrm>
            <a:off x="533400" y="762000"/>
            <a:ext cx="8980488" cy="461963"/>
          </a:xfrm>
          <a:prstGeom prst="rect">
            <a:avLst/>
          </a:prstGeom>
          <a:noFill/>
          <a:ln w="9525">
            <a:noFill/>
            <a:miter lim="800000"/>
            <a:headEnd/>
            <a:tailEnd/>
          </a:ln>
        </p:spPr>
        <p:txBody>
          <a:bodyPr wrap="none">
            <a:spAutoFit/>
          </a:bodyPr>
          <a:lstStyle/>
          <a:p>
            <a:r>
              <a:rPr lang="en-US">
                <a:latin typeface="Arial" charset="0"/>
                <a:cs typeface="Arial" charset="0"/>
              </a:rPr>
              <a:t>Phenetic  (overall similarity)           Cladistic (shared and derived)</a:t>
            </a:r>
          </a:p>
        </p:txBody>
      </p:sp>
      <p:cxnSp>
        <p:nvCxnSpPr>
          <p:cNvPr id="22" name="Straight Connector 21"/>
          <p:cNvCxnSpPr/>
          <p:nvPr/>
        </p:nvCxnSpPr>
        <p:spPr bwMode="auto">
          <a:xfrm>
            <a:off x="3657600" y="3429000"/>
            <a:ext cx="533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 name="TextBox 22"/>
          <p:cNvSpPr txBox="1"/>
          <p:nvPr/>
        </p:nvSpPr>
        <p:spPr>
          <a:xfrm>
            <a:off x="3048000" y="3581400"/>
            <a:ext cx="1999265" cy="461665"/>
          </a:xfrm>
          <a:prstGeom prst="rect">
            <a:avLst/>
          </a:prstGeom>
          <a:noFill/>
        </p:spPr>
        <p:txBody>
          <a:bodyPr wrap="none" rtlCol="0">
            <a:spAutoFit/>
          </a:bodyPr>
          <a:lstStyle/>
          <a:p>
            <a:r>
              <a:rPr lang="en-US" dirty="0" smtClean="0">
                <a:latin typeface="Arial" pitchFamily="34" charset="0"/>
                <a:cs typeface="Arial" pitchFamily="34" charset="0"/>
              </a:rPr>
              <a:t>Derived state</a:t>
            </a:r>
            <a:endParaRPr lang="en-US" dirty="0">
              <a:latin typeface="Arial" pitchFamily="34" charset="0"/>
              <a:cs typeface="Arial" pitchFamily="34" charset="0"/>
            </a:endParaRPr>
          </a:p>
        </p:txBody>
      </p:sp>
      <p:sp>
        <p:nvSpPr>
          <p:cNvPr id="24" name="Rectangle 23"/>
          <p:cNvSpPr/>
          <p:nvPr/>
        </p:nvSpPr>
        <p:spPr bwMode="auto">
          <a:xfrm>
            <a:off x="3048000" y="3276600"/>
            <a:ext cx="1905000" cy="91440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4_F02"/>
          <p:cNvPicPr>
            <a:picLocks noChangeAspect="1" noChangeArrowheads="1"/>
          </p:cNvPicPr>
          <p:nvPr/>
        </p:nvPicPr>
        <p:blipFill>
          <a:blip r:embed="rId3" cstate="print"/>
          <a:srcRect/>
          <a:stretch>
            <a:fillRect/>
          </a:stretch>
        </p:blipFill>
        <p:spPr bwMode="auto">
          <a:xfrm>
            <a:off x="304800" y="2057400"/>
            <a:ext cx="8531225" cy="3471863"/>
          </a:xfrm>
          <a:prstGeom prst="rect">
            <a:avLst/>
          </a:prstGeom>
          <a:noFill/>
          <a:ln w="9525">
            <a:noFill/>
            <a:miter lim="800000"/>
            <a:headEnd/>
            <a:tailEnd/>
          </a:ln>
        </p:spPr>
      </p:pic>
      <p:sp>
        <p:nvSpPr>
          <p:cNvPr id="11267" name="TextBox 4"/>
          <p:cNvSpPr txBox="1">
            <a:spLocks noChangeArrowheads="1"/>
          </p:cNvSpPr>
          <p:nvPr/>
        </p:nvSpPr>
        <p:spPr bwMode="auto">
          <a:xfrm>
            <a:off x="0" y="0"/>
            <a:ext cx="9088438" cy="1846263"/>
          </a:xfrm>
          <a:prstGeom prst="rect">
            <a:avLst/>
          </a:prstGeom>
          <a:noFill/>
          <a:ln w="9525">
            <a:noFill/>
            <a:miter lim="800000"/>
            <a:headEnd/>
            <a:tailEnd/>
          </a:ln>
        </p:spPr>
        <p:txBody>
          <a:bodyPr wrap="none">
            <a:spAutoFit/>
          </a:bodyPr>
          <a:lstStyle/>
          <a:p>
            <a:r>
              <a:rPr lang="en-US" b="1">
                <a:latin typeface="Arial" charset="0"/>
                <a:cs typeface="Arial" charset="0"/>
              </a:rPr>
              <a:t>IV. Synapomorphies in Phylogenetic Reconstruction</a:t>
            </a:r>
          </a:p>
          <a:p>
            <a:endParaRPr lang="en-US">
              <a:latin typeface="Arial" charset="0"/>
              <a:cs typeface="Arial" charset="0"/>
            </a:endParaRPr>
          </a:p>
          <a:p>
            <a:r>
              <a:rPr lang="en-US" sz="2200">
                <a:latin typeface="Arial" charset="0"/>
                <a:cs typeface="Arial" charset="0"/>
              </a:rPr>
              <a:t>Synapomorphies arise in shared ancestral populations and are passed </a:t>
            </a:r>
          </a:p>
          <a:p>
            <a:r>
              <a:rPr lang="en-US" sz="2200">
                <a:latin typeface="Arial" charset="0"/>
                <a:cs typeface="Arial" charset="0"/>
              </a:rPr>
              <a:t> onto descendant populations, thus defining branching points. </a:t>
            </a:r>
          </a:p>
          <a:p>
            <a:r>
              <a:rPr lang="en-US" sz="2200">
                <a:latin typeface="Arial" charset="0"/>
                <a:cs typeface="Arial" charset="0"/>
              </a:rPr>
              <a:t>Synapomorphies are homologous </a:t>
            </a:r>
          </a:p>
        </p:txBody>
      </p:sp>
      <p:sp>
        <p:nvSpPr>
          <p:cNvPr id="11268" name="TextBox 5"/>
          <p:cNvSpPr txBox="1">
            <a:spLocks noChangeArrowheads="1"/>
          </p:cNvSpPr>
          <p:nvPr/>
        </p:nvSpPr>
        <p:spPr bwMode="auto">
          <a:xfrm>
            <a:off x="228600" y="5715000"/>
            <a:ext cx="8456161" cy="707886"/>
          </a:xfrm>
          <a:prstGeom prst="rect">
            <a:avLst/>
          </a:prstGeom>
          <a:noFill/>
          <a:ln w="9525">
            <a:noFill/>
            <a:miter lim="800000"/>
            <a:headEnd/>
            <a:tailEnd/>
          </a:ln>
        </p:spPr>
        <p:txBody>
          <a:bodyPr wrap="none">
            <a:spAutoFit/>
          </a:bodyPr>
          <a:lstStyle/>
          <a:p>
            <a:r>
              <a:rPr lang="en-US" sz="2000" dirty="0">
                <a:latin typeface="Arial" charset="0"/>
                <a:cs typeface="Arial" charset="0"/>
              </a:rPr>
              <a:t>As you move up through a tree, from ancestor to descendant </a:t>
            </a:r>
            <a:r>
              <a:rPr lang="en-US" sz="2000" dirty="0" err="1">
                <a:latin typeface="Arial" charset="0"/>
                <a:cs typeface="Arial" charset="0"/>
              </a:rPr>
              <a:t>clades</a:t>
            </a:r>
            <a:endParaRPr lang="en-US" sz="2000" dirty="0">
              <a:latin typeface="Arial" charset="0"/>
              <a:cs typeface="Arial" charset="0"/>
            </a:endParaRPr>
          </a:p>
          <a:p>
            <a:r>
              <a:rPr lang="en-US" sz="2000" dirty="0">
                <a:latin typeface="Arial" charset="0"/>
                <a:cs typeface="Arial" charset="0"/>
              </a:rPr>
              <a:t> there are more and more </a:t>
            </a:r>
            <a:r>
              <a:rPr lang="en-US" sz="2000" dirty="0" err="1">
                <a:latin typeface="Arial" charset="0"/>
                <a:cs typeface="Arial" charset="0"/>
              </a:rPr>
              <a:t>synapomorphies</a:t>
            </a:r>
            <a:r>
              <a:rPr lang="en-US" sz="2000" dirty="0">
                <a:latin typeface="Arial" charset="0"/>
                <a:cs typeface="Arial" charset="0"/>
              </a:rPr>
              <a:t>. </a:t>
            </a:r>
            <a:r>
              <a:rPr lang="en-US" sz="2000" dirty="0" err="1">
                <a:latin typeface="Arial" charset="0"/>
                <a:cs typeface="Arial" charset="0"/>
              </a:rPr>
              <a:t>Synapomorphies</a:t>
            </a:r>
            <a:r>
              <a:rPr lang="en-US" sz="2000" dirty="0">
                <a:latin typeface="Arial" charset="0"/>
                <a:cs typeface="Arial" charset="0"/>
              </a:rPr>
              <a:t> are nested.</a:t>
            </a:r>
          </a:p>
        </p:txBody>
      </p:sp>
      <p:sp>
        <p:nvSpPr>
          <p:cNvPr id="11269" name="Oval 4"/>
          <p:cNvSpPr>
            <a:spLocks noChangeArrowheads="1"/>
          </p:cNvSpPr>
          <p:nvPr/>
        </p:nvSpPr>
        <p:spPr bwMode="auto">
          <a:xfrm>
            <a:off x="1066800" y="3581400"/>
            <a:ext cx="304800" cy="304800"/>
          </a:xfrm>
          <a:prstGeom prst="ellipse">
            <a:avLst/>
          </a:prstGeom>
          <a:noFill/>
          <a:ln w="9525" algn="ctr">
            <a:solidFill>
              <a:srgbClr val="FF0000"/>
            </a:solidFill>
            <a:round/>
            <a:headEnd/>
            <a:tailEnd/>
          </a:ln>
        </p:spPr>
        <p:txBody>
          <a:bodyPr/>
          <a:lstStyle/>
          <a:p>
            <a:endParaRPr lang="en-US"/>
          </a:p>
        </p:txBody>
      </p:sp>
      <p:sp>
        <p:nvSpPr>
          <p:cNvPr id="11270" name="Oval 5"/>
          <p:cNvSpPr>
            <a:spLocks noChangeArrowheads="1"/>
          </p:cNvSpPr>
          <p:nvPr/>
        </p:nvSpPr>
        <p:spPr bwMode="auto">
          <a:xfrm>
            <a:off x="6096000" y="2590800"/>
            <a:ext cx="304800" cy="304800"/>
          </a:xfrm>
          <a:prstGeom prst="ellipse">
            <a:avLst/>
          </a:prstGeom>
          <a:noFill/>
          <a:ln w="9525" algn="ctr">
            <a:solidFill>
              <a:srgbClr val="FF0000"/>
            </a:solidFill>
            <a:round/>
            <a:headEnd/>
            <a:tailEnd/>
          </a:ln>
        </p:spPr>
        <p:txBody>
          <a:bodyPr/>
          <a:lstStyle/>
          <a:p>
            <a:endParaRPr lang="en-US"/>
          </a:p>
        </p:txBody>
      </p:sp>
      <p:sp>
        <p:nvSpPr>
          <p:cNvPr id="11271" name="Oval 6"/>
          <p:cNvSpPr>
            <a:spLocks noChangeArrowheads="1"/>
          </p:cNvSpPr>
          <p:nvPr/>
        </p:nvSpPr>
        <p:spPr bwMode="auto">
          <a:xfrm>
            <a:off x="4953000" y="3581400"/>
            <a:ext cx="304800" cy="304800"/>
          </a:xfrm>
          <a:prstGeom prst="ellipse">
            <a:avLst/>
          </a:prstGeom>
          <a:noFill/>
          <a:ln w="9525" algn="ctr">
            <a:solidFill>
              <a:srgbClr val="FF0000"/>
            </a:solidFill>
            <a:round/>
            <a:headEnd/>
            <a:tailEnd/>
          </a:ln>
        </p:spPr>
        <p:txBody>
          <a:bodyPr/>
          <a:lstStyle/>
          <a:p>
            <a:endParaRPr lang="en-US"/>
          </a:p>
        </p:txBody>
      </p:sp>
      <p:sp>
        <p:nvSpPr>
          <p:cNvPr id="11272" name="Oval 7"/>
          <p:cNvSpPr>
            <a:spLocks noChangeArrowheads="1"/>
          </p:cNvSpPr>
          <p:nvPr/>
        </p:nvSpPr>
        <p:spPr bwMode="auto">
          <a:xfrm>
            <a:off x="3962400" y="2590800"/>
            <a:ext cx="304800" cy="304800"/>
          </a:xfrm>
          <a:prstGeom prst="ellipse">
            <a:avLst/>
          </a:prstGeom>
          <a:noFill/>
          <a:ln w="9525" algn="ctr">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bwMode="auto">
          <a:xfrm>
            <a:off x="152400" y="0"/>
            <a:ext cx="8991600" cy="533400"/>
          </a:xfrm>
          <a:noFill/>
          <a:ln w="3175">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dirty="0" smtClean="0">
                <a:latin typeface="Arial" charset="0"/>
              </a:rPr>
              <a:t>Construct Tree by a series of nested shared and derived events or character state transitions</a:t>
            </a:r>
          </a:p>
        </p:txBody>
      </p:sp>
      <p:pic>
        <p:nvPicPr>
          <p:cNvPr id="18435" name="Picture 7" descr="Figure_06_07_L"/>
          <p:cNvPicPr>
            <a:picLocks noChangeAspect="1" noChangeArrowheads="1"/>
          </p:cNvPicPr>
          <p:nvPr/>
        </p:nvPicPr>
        <p:blipFill>
          <a:blip r:embed="rId3" cstate="print"/>
          <a:srcRect/>
          <a:stretch>
            <a:fillRect/>
          </a:stretch>
        </p:blipFill>
        <p:spPr bwMode="auto">
          <a:xfrm>
            <a:off x="990600" y="1066800"/>
            <a:ext cx="7222539"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2983</Words>
  <Application>Microsoft Office PowerPoint</Application>
  <PresentationFormat>On-screen Show (4:3)</PresentationFormat>
  <Paragraphs>314</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Blank Presentation</vt:lpstr>
      <vt:lpstr>Slide 1</vt:lpstr>
      <vt:lpstr>Slide 2</vt:lpstr>
      <vt:lpstr>Slide 3</vt:lpstr>
      <vt:lpstr>Slide 4</vt:lpstr>
      <vt:lpstr>Slide 5</vt:lpstr>
      <vt:lpstr>Different Approaches: Cladistic vs. Phenetic Methods</vt:lpstr>
      <vt:lpstr>Slide 7</vt:lpstr>
      <vt:lpstr>Slide 8</vt:lpstr>
      <vt:lpstr>Construct Tree by a series of nested shared and derived events or character state transitions</vt:lpstr>
      <vt:lpstr>Slide 10</vt:lpstr>
      <vt:lpstr>Slide 11</vt:lpstr>
      <vt:lpstr>Major Monophyletic groups of tetrapods</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Figure 4-23</vt:lpstr>
      <vt:lpstr>Slide 27</vt:lpstr>
      <vt:lpstr>Slide 28</vt:lpstr>
      <vt:lpstr>The skull of Durodon atrox  (37 mya): Three shared derived traits that define clade Cetacea</vt:lpstr>
      <vt:lpstr>Slide 30</vt:lpstr>
      <vt:lpstr>Slide 31</vt:lpstr>
      <vt:lpstr>Focus on the Seychellean tiger chameleon</vt:lpstr>
      <vt:lpstr>Slide 33</vt:lpstr>
      <vt:lpstr>Gesnerieae phylogeny Combined ITS-Gcy </vt:lpstr>
      <vt:lpstr>Slide 35</vt:lpstr>
      <vt:lpstr>Slide 36</vt:lpstr>
      <vt:lpstr>Slide 37</vt:lpstr>
    </vt:vector>
  </TitlesOfParts>
  <Manager>Sumanas, Inc.</Manager>
  <Company>Pearson Prentice Hall,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Analysis 4/e</dc:title>
  <dc:creator>Freeman/Herron</dc:creator>
  <cp:lastModifiedBy>cfenster</cp:lastModifiedBy>
  <cp:revision>142</cp:revision>
  <dcterms:created xsi:type="dcterms:W3CDTF">2002-12-24T01:08:46Z</dcterms:created>
  <dcterms:modified xsi:type="dcterms:W3CDTF">2013-09-17T14:35:51Z</dcterms:modified>
</cp:coreProperties>
</file>